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660" r:id="rId5"/>
    <p:sldMasterId id="2147483773" r:id="rId6"/>
    <p:sldMasterId id="2147483788" r:id="rId7"/>
    <p:sldMasterId id="2147483798" r:id="rId8"/>
    <p:sldMasterId id="2147483808" r:id="rId9"/>
    <p:sldMasterId id="2147483811" r:id="rId10"/>
  </p:sldMasterIdLst>
  <p:notesMasterIdLst>
    <p:notesMasterId r:id="rId29"/>
  </p:notesMasterIdLst>
  <p:handoutMasterIdLst>
    <p:handoutMasterId r:id="rId30"/>
  </p:handoutMasterIdLst>
  <p:sldIdLst>
    <p:sldId id="458" r:id="rId11"/>
    <p:sldId id="257" r:id="rId12"/>
    <p:sldId id="449" r:id="rId13"/>
    <p:sldId id="450" r:id="rId14"/>
    <p:sldId id="465" r:id="rId15"/>
    <p:sldId id="452" r:id="rId16"/>
    <p:sldId id="453" r:id="rId17"/>
    <p:sldId id="454" r:id="rId18"/>
    <p:sldId id="466" r:id="rId19"/>
    <p:sldId id="464" r:id="rId20"/>
    <p:sldId id="457" r:id="rId21"/>
    <p:sldId id="459" r:id="rId22"/>
    <p:sldId id="460" r:id="rId23"/>
    <p:sldId id="456" r:id="rId24"/>
    <p:sldId id="463" r:id="rId25"/>
    <p:sldId id="462" r:id="rId26"/>
    <p:sldId id="298" r:id="rId27"/>
    <p:sldId id="448" r:id="rId28"/>
  </p:sldIdLst>
  <p:sldSz cx="12192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sen, Jarrud" initials="OJ" lastIdx="1" clrIdx="0">
    <p:extLst>
      <p:ext uri="{19B8F6BF-5375-455C-9EA6-DF929625EA0E}">
        <p15:presenceInfo xmlns:p15="http://schemas.microsoft.com/office/powerpoint/2012/main" userId="Olsen, Jarru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93B4"/>
    <a:srgbClr val="9900CC"/>
    <a:srgbClr val="E4C4FF"/>
    <a:srgbClr val="CC99FF"/>
    <a:srgbClr val="CCCCFF"/>
    <a:srgbClr val="ACADD9"/>
    <a:srgbClr val="CC00FF"/>
    <a:srgbClr val="FDFDFD"/>
    <a:srgbClr val="4472C4"/>
    <a:srgbClr val="0C3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autoAdjust="0"/>
    <p:restoredTop sz="94986" autoAdjust="0"/>
  </p:normalViewPr>
  <p:slideViewPr>
    <p:cSldViewPr snapToGrid="0">
      <p:cViewPr varScale="1">
        <p:scale>
          <a:sx n="65" d="100"/>
          <a:sy n="65" d="100"/>
        </p:scale>
        <p:origin x="72" y="21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1850FC-0111-4530-8069-5BDB7EE3F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5434A2B7-7023-4287-ADEC-44168DDA0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1244F-BAAC-45B5-BE6F-6ECD5C0CEA5F}" type="datetimeFigureOut">
              <a:rPr lang="en-US" smtClean="0">
                <a:latin typeface="Verdana" panose="020B0604030504040204" pitchFamily="34" charset="0"/>
              </a:rPr>
              <a:t>3/12/2023</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CFCCF615-D79F-4581-A805-9003A186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0C23E9B9-E747-4066-82AE-D06C982B6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754751-CC16-4FBD-9C1B-1EDE4CFB6AA6}"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343969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9FCBEF9A-153E-470E-A98E-C452CE46A127}" type="datetimeFigureOut">
              <a:rPr lang="en-US" smtClean="0"/>
              <a:pPr/>
              <a:t>3/12/2023</a:t>
            </a:fld>
            <a:endParaRPr lang="en-US" dirty="0"/>
          </a:p>
        </p:txBody>
      </p:sp>
      <p:sp>
        <p:nvSpPr>
          <p:cNvPr id="4" name="Slide Image Placeholder 3"/>
          <p:cNvSpPr>
            <a:spLocks noGrp="1" noRot="1" noChangeAspect="1"/>
          </p:cNvSpPr>
          <p:nvPr>
            <p:ph type="sldImg" idx="2"/>
          </p:nvPr>
        </p:nvSpPr>
        <p:spPr>
          <a:xfrm>
            <a:off x="0" y="1143000"/>
            <a:ext cx="68580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BCDB3FBC-CC89-40CE-A21A-731FB3BB2AD3}" type="slidenum">
              <a:rPr lang="en-US" smtClean="0"/>
              <a:pPr/>
              <a:t>‹#›</a:t>
            </a:fld>
            <a:endParaRPr lang="en-US" dirty="0"/>
          </a:p>
        </p:txBody>
      </p:sp>
    </p:spTree>
    <p:extLst>
      <p:ext uri="{BB962C8B-B14F-4D97-AF65-F5344CB8AC3E}">
        <p14:creationId xmlns:p14="http://schemas.microsoft.com/office/powerpoint/2010/main" val="329587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B3FBC-CC89-40CE-A21A-731FB3BB2AD3}" type="slidenum">
              <a:rPr lang="en-US" smtClean="0"/>
              <a:pPr/>
              <a:t>15</a:t>
            </a:fld>
            <a:endParaRPr lang="en-US" dirty="0"/>
          </a:p>
        </p:txBody>
      </p:sp>
    </p:spTree>
    <p:extLst>
      <p:ext uri="{BB962C8B-B14F-4D97-AF65-F5344CB8AC3E}">
        <p14:creationId xmlns:p14="http://schemas.microsoft.com/office/powerpoint/2010/main" val="56397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Clear up any confusion and answer questions.</a:t>
            </a:r>
          </a:p>
        </p:txBody>
      </p:sp>
      <p:sp>
        <p:nvSpPr>
          <p:cNvPr id="4" name="Slide Number Placeholder 3"/>
          <p:cNvSpPr>
            <a:spLocks noGrp="1"/>
          </p:cNvSpPr>
          <p:nvPr>
            <p:ph type="sldNum" sz="quarter" idx="10"/>
          </p:nvPr>
        </p:nvSpPr>
        <p:spPr/>
        <p:txBody>
          <a:bodyPr/>
          <a:lstStyle/>
          <a:p>
            <a:fld id="{77542409-6A04-4DC6-AC3A-D3758287A8F2}" type="slidenum">
              <a:rPr lang="uk-UA" smtClean="0"/>
              <a:pPr/>
              <a:t>17</a:t>
            </a:fld>
            <a:endParaRPr lang="uk-UA" dirty="0"/>
          </a:p>
        </p:txBody>
      </p:sp>
    </p:spTree>
    <p:extLst>
      <p:ext uri="{BB962C8B-B14F-4D97-AF65-F5344CB8AC3E}">
        <p14:creationId xmlns:p14="http://schemas.microsoft.com/office/powerpoint/2010/main" val="12701582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tif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6.xml"/><Relationship Id="rId5" Type="http://schemas.openxmlformats.org/officeDocument/2006/relationships/image" Target="../media/image41.jpeg"/><Relationship Id="rId4" Type="http://schemas.openxmlformats.org/officeDocument/2006/relationships/image" Target="../media/image40.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jpeg"/><Relationship Id="rId7" Type="http://schemas.openxmlformats.org/officeDocument/2006/relationships/image" Target="../media/image16.sv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11414A5-D74F-4FA5-9719-F1FEC78930B8}"/>
              </a:ext>
            </a:extLst>
          </p:cNvPr>
          <p:cNvGrpSpPr/>
          <p:nvPr userDrawn="1"/>
        </p:nvGrpSpPr>
        <p:grpSpPr>
          <a:xfrm>
            <a:off x="1061169" y="253072"/>
            <a:ext cx="383814" cy="412795"/>
            <a:chOff x="124747" y="271829"/>
            <a:chExt cx="383814" cy="412795"/>
          </a:xfrm>
        </p:grpSpPr>
        <p:sp>
          <p:nvSpPr>
            <p:cNvPr id="3" name="Oval 2">
              <a:extLst>
                <a:ext uri="{FF2B5EF4-FFF2-40B4-BE49-F238E27FC236}">
                  <a16:creationId xmlns:a16="http://schemas.microsoft.com/office/drawing/2014/main" id="{F159D0CE-B87D-451B-AB20-E2AF9F4051BC}"/>
                </a:ext>
              </a:extLst>
            </p:cNvPr>
            <p:cNvSpPr/>
            <p:nvPr userDrawn="1"/>
          </p:nvSpPr>
          <p:spPr>
            <a:xfrm>
              <a:off x="124747" y="300810"/>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4" name="Graphic 3" descr="Mountains">
              <a:extLst>
                <a:ext uri="{FF2B5EF4-FFF2-40B4-BE49-F238E27FC236}">
                  <a16:creationId xmlns:a16="http://schemas.microsoft.com/office/drawing/2014/main" id="{1CB5722B-995D-4703-92D6-314C46C47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2219" y="271829"/>
              <a:ext cx="349216" cy="349216"/>
            </a:xfrm>
            <a:prstGeom prst="rect">
              <a:avLst/>
            </a:prstGeom>
          </p:spPr>
        </p:pic>
      </p:grpSp>
      <p:graphicFrame>
        <p:nvGraphicFramePr>
          <p:cNvPr id="5" name="Table 5">
            <a:extLst>
              <a:ext uri="{FF2B5EF4-FFF2-40B4-BE49-F238E27FC236}">
                <a16:creationId xmlns:a16="http://schemas.microsoft.com/office/drawing/2014/main" id="{67BEBA08-CFBE-4275-8D3D-CAAEC3F97DE9}"/>
              </a:ext>
            </a:extLst>
          </p:cNvPr>
          <p:cNvGraphicFramePr>
            <a:graphicFrameLocks noGrp="1"/>
          </p:cNvGraphicFramePr>
          <p:nvPr userDrawn="1">
            <p:extLst>
              <p:ext uri="{D42A27DB-BD31-4B8C-83A1-F6EECF244321}">
                <p14:modId xmlns:p14="http://schemas.microsoft.com/office/powerpoint/2010/main" val="549415371"/>
              </p:ext>
            </p:extLst>
          </p:nvPr>
        </p:nvGraphicFramePr>
        <p:xfrm>
          <a:off x="1567766" y="173502"/>
          <a:ext cx="8128000" cy="499871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595736865"/>
                    </a:ext>
                  </a:extLst>
                </a:gridCol>
              </a:tblGrid>
              <a:tr h="555413">
                <a:tc>
                  <a:txBody>
                    <a:bodyPr/>
                    <a:lstStyle/>
                    <a:p>
                      <a:r>
                        <a:rPr lang="en-US" b="1" dirty="0">
                          <a:solidFill>
                            <a:schemeClr val="tx1"/>
                          </a:solidFill>
                          <a:latin typeface="Verdana" panose="020B0604030504040204" pitchFamily="34" charset="0"/>
                          <a:ea typeface="Verdana" panose="020B0604030504040204" pitchFamily="34" charset="0"/>
                        </a:rPr>
                        <a:t>Earth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780087"/>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699892"/>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Structure of Life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776338"/>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27407"/>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Force and 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51966"/>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Ecosystems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95953"/>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Weather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35086"/>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Chemistry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601810"/>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Body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80160"/>
                  </a:ext>
                </a:extLst>
              </a:tr>
            </a:tbl>
          </a:graphicData>
        </a:graphic>
      </p:graphicFrame>
      <p:grpSp>
        <p:nvGrpSpPr>
          <p:cNvPr id="11" name="Group 10">
            <a:extLst>
              <a:ext uri="{FF2B5EF4-FFF2-40B4-BE49-F238E27FC236}">
                <a16:creationId xmlns:a16="http://schemas.microsoft.com/office/drawing/2014/main" id="{C39C8212-AB99-44E7-BBB7-0CEA0259390F}"/>
              </a:ext>
            </a:extLst>
          </p:cNvPr>
          <p:cNvGrpSpPr/>
          <p:nvPr userDrawn="1"/>
        </p:nvGrpSpPr>
        <p:grpSpPr>
          <a:xfrm>
            <a:off x="1061169" y="1915497"/>
            <a:ext cx="383814" cy="383814"/>
            <a:chOff x="245327" y="185254"/>
            <a:chExt cx="383814" cy="383814"/>
          </a:xfrm>
        </p:grpSpPr>
        <p:sp>
          <p:nvSpPr>
            <p:cNvPr id="8" name="Oval 7">
              <a:extLst>
                <a:ext uri="{FF2B5EF4-FFF2-40B4-BE49-F238E27FC236}">
                  <a16:creationId xmlns:a16="http://schemas.microsoft.com/office/drawing/2014/main" id="{7DADF785-3BF2-4658-8EA2-46B7607F06B3}"/>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Graphic 8" descr="Sun">
              <a:extLst>
                <a:ext uri="{FF2B5EF4-FFF2-40B4-BE49-F238E27FC236}">
                  <a16:creationId xmlns:a16="http://schemas.microsoft.com/office/drawing/2014/main" id="{A91CE483-F936-4293-AFA6-F36686D16B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627" y="211554"/>
              <a:ext cx="331214" cy="331214"/>
            </a:xfrm>
            <a:prstGeom prst="rect">
              <a:avLst/>
            </a:prstGeom>
          </p:spPr>
        </p:pic>
      </p:grpSp>
      <p:grpSp>
        <p:nvGrpSpPr>
          <p:cNvPr id="31" name="Group 30">
            <a:extLst>
              <a:ext uri="{FF2B5EF4-FFF2-40B4-BE49-F238E27FC236}">
                <a16:creationId xmlns:a16="http://schemas.microsoft.com/office/drawing/2014/main" id="{79028D8F-533E-4190-8BE5-97EED1D78689}"/>
              </a:ext>
            </a:extLst>
          </p:cNvPr>
          <p:cNvGrpSpPr/>
          <p:nvPr userDrawn="1"/>
        </p:nvGrpSpPr>
        <p:grpSpPr>
          <a:xfrm>
            <a:off x="1050970" y="3548941"/>
            <a:ext cx="404212" cy="404212"/>
            <a:chOff x="1050970" y="3562862"/>
            <a:chExt cx="404212" cy="404212"/>
          </a:xfrm>
        </p:grpSpPr>
        <p:sp>
          <p:nvSpPr>
            <p:cNvPr id="12" name="Oval 11">
              <a:extLst>
                <a:ext uri="{FF2B5EF4-FFF2-40B4-BE49-F238E27FC236}">
                  <a16:creationId xmlns:a16="http://schemas.microsoft.com/office/drawing/2014/main" id="{C750FCE4-F4E5-49A0-B16D-8C3496636BA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3" name="Graphic 12" descr="Umbrella">
              <a:extLst>
                <a:ext uri="{FF2B5EF4-FFF2-40B4-BE49-F238E27FC236}">
                  <a16:creationId xmlns:a16="http://schemas.microsoft.com/office/drawing/2014/main" id="{A6AB9D6E-B3A0-47D5-9C94-6C906D85FC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1169" y="3573061"/>
              <a:ext cx="383814" cy="383814"/>
            </a:xfrm>
            <a:prstGeom prst="rect">
              <a:avLst/>
            </a:prstGeom>
          </p:spPr>
        </p:pic>
      </p:grpSp>
      <p:grpSp>
        <p:nvGrpSpPr>
          <p:cNvPr id="16" name="Group 15">
            <a:extLst>
              <a:ext uri="{FF2B5EF4-FFF2-40B4-BE49-F238E27FC236}">
                <a16:creationId xmlns:a16="http://schemas.microsoft.com/office/drawing/2014/main" id="{45EF8201-D937-4B8F-9077-19E52154BFE6}"/>
              </a:ext>
            </a:extLst>
          </p:cNvPr>
          <p:cNvGrpSpPr/>
          <p:nvPr userDrawn="1"/>
        </p:nvGrpSpPr>
        <p:grpSpPr>
          <a:xfrm>
            <a:off x="1061169" y="1371016"/>
            <a:ext cx="383814" cy="383814"/>
            <a:chOff x="245327" y="185254"/>
            <a:chExt cx="383814" cy="383814"/>
          </a:xfrm>
        </p:grpSpPr>
        <p:sp>
          <p:nvSpPr>
            <p:cNvPr id="14" name="Oval 13">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5"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9" name="Group 18">
            <a:extLst>
              <a:ext uri="{FF2B5EF4-FFF2-40B4-BE49-F238E27FC236}">
                <a16:creationId xmlns:a16="http://schemas.microsoft.com/office/drawing/2014/main" id="{804C5BCF-55F5-44D3-9FDF-59E5CC073B93}"/>
              </a:ext>
            </a:extLst>
          </p:cNvPr>
          <p:cNvGrpSpPr/>
          <p:nvPr userDrawn="1"/>
        </p:nvGrpSpPr>
        <p:grpSpPr>
          <a:xfrm>
            <a:off x="1061169" y="3004460"/>
            <a:ext cx="383814" cy="383814"/>
            <a:chOff x="245327" y="189642"/>
            <a:chExt cx="383814" cy="383814"/>
          </a:xfrm>
        </p:grpSpPr>
        <p:sp>
          <p:nvSpPr>
            <p:cNvPr id="17" name="Oval 16">
              <a:extLst>
                <a:ext uri="{FF2B5EF4-FFF2-40B4-BE49-F238E27FC236}">
                  <a16:creationId xmlns:a16="http://schemas.microsoft.com/office/drawing/2014/main" id="{43F03DFE-7B38-4E2C-8C65-4E8C1439D623}"/>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8" name="Graphic 17" descr="Deciduous tree">
              <a:extLst>
                <a:ext uri="{FF2B5EF4-FFF2-40B4-BE49-F238E27FC236}">
                  <a16:creationId xmlns:a16="http://schemas.microsoft.com/office/drawing/2014/main" id="{39C5186B-B5A1-4651-BF50-EC63DE4D112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grpSp>
        <p:nvGrpSpPr>
          <p:cNvPr id="22" name="Group 21">
            <a:extLst>
              <a:ext uri="{FF2B5EF4-FFF2-40B4-BE49-F238E27FC236}">
                <a16:creationId xmlns:a16="http://schemas.microsoft.com/office/drawing/2014/main" id="{3C85C68D-7B80-43A7-8EF6-C646E51738F0}"/>
              </a:ext>
            </a:extLst>
          </p:cNvPr>
          <p:cNvGrpSpPr/>
          <p:nvPr userDrawn="1"/>
        </p:nvGrpSpPr>
        <p:grpSpPr>
          <a:xfrm>
            <a:off x="1061169" y="4665497"/>
            <a:ext cx="383814" cy="383814"/>
            <a:chOff x="254440" y="410958"/>
            <a:chExt cx="383814" cy="383814"/>
          </a:xfrm>
        </p:grpSpPr>
        <p:sp>
          <p:nvSpPr>
            <p:cNvPr id="20" name="Oval 19">
              <a:extLst>
                <a:ext uri="{FF2B5EF4-FFF2-40B4-BE49-F238E27FC236}">
                  <a16:creationId xmlns:a16="http://schemas.microsoft.com/office/drawing/2014/main" id="{31978E26-5111-420E-B5CF-68C85E5A5FAF}"/>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21" name="Graphic 20" descr="Brain in head">
              <a:extLst>
                <a:ext uri="{FF2B5EF4-FFF2-40B4-BE49-F238E27FC236}">
                  <a16:creationId xmlns:a16="http://schemas.microsoft.com/office/drawing/2014/main" id="{FB283A47-A446-4155-A895-5A2B620735F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4440" y="410958"/>
              <a:ext cx="383814" cy="383814"/>
            </a:xfrm>
            <a:prstGeom prst="rect">
              <a:avLst/>
            </a:prstGeom>
          </p:spPr>
        </p:pic>
      </p:grpSp>
      <p:grpSp>
        <p:nvGrpSpPr>
          <p:cNvPr id="25" name="Group 24">
            <a:extLst>
              <a:ext uri="{FF2B5EF4-FFF2-40B4-BE49-F238E27FC236}">
                <a16:creationId xmlns:a16="http://schemas.microsoft.com/office/drawing/2014/main" id="{A7C36C6D-2C34-4DCD-9CA6-682001C5CEC8}"/>
              </a:ext>
            </a:extLst>
          </p:cNvPr>
          <p:cNvGrpSpPr/>
          <p:nvPr userDrawn="1"/>
        </p:nvGrpSpPr>
        <p:grpSpPr>
          <a:xfrm>
            <a:off x="1061169" y="4113820"/>
            <a:ext cx="383814" cy="391009"/>
            <a:chOff x="229607" y="146696"/>
            <a:chExt cx="383814" cy="391009"/>
          </a:xfrm>
        </p:grpSpPr>
        <p:sp>
          <p:nvSpPr>
            <p:cNvPr id="23" name="Oval 22">
              <a:extLst>
                <a:ext uri="{FF2B5EF4-FFF2-40B4-BE49-F238E27FC236}">
                  <a16:creationId xmlns:a16="http://schemas.microsoft.com/office/drawing/2014/main" id="{321B2BEA-6D64-42FC-A4E3-FB04747E4A3B}"/>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24" name="Graphic 23" descr="Flask">
              <a:extLst>
                <a:ext uri="{FF2B5EF4-FFF2-40B4-BE49-F238E27FC236}">
                  <a16:creationId xmlns:a16="http://schemas.microsoft.com/office/drawing/2014/main" id="{28487752-6F80-4B71-BEE4-43206D012B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607" y="146696"/>
              <a:ext cx="383814" cy="383814"/>
            </a:xfrm>
            <a:prstGeom prst="rect">
              <a:avLst/>
            </a:prstGeom>
          </p:spPr>
        </p:pic>
      </p:grpSp>
      <p:grpSp>
        <p:nvGrpSpPr>
          <p:cNvPr id="28" name="Group 27">
            <a:extLst>
              <a:ext uri="{FF2B5EF4-FFF2-40B4-BE49-F238E27FC236}">
                <a16:creationId xmlns:a16="http://schemas.microsoft.com/office/drawing/2014/main" id="{8AD4AA85-F00B-46FB-BB2B-9150B869B91A}"/>
              </a:ext>
            </a:extLst>
          </p:cNvPr>
          <p:cNvGrpSpPr/>
          <p:nvPr userDrawn="1"/>
        </p:nvGrpSpPr>
        <p:grpSpPr>
          <a:xfrm>
            <a:off x="1061169" y="826534"/>
            <a:ext cx="383815" cy="383815"/>
            <a:chOff x="245327" y="410956"/>
            <a:chExt cx="383815" cy="383815"/>
          </a:xfrm>
        </p:grpSpPr>
        <p:sp>
          <p:nvSpPr>
            <p:cNvPr id="26" name="Oval 25">
              <a:extLst>
                <a:ext uri="{FF2B5EF4-FFF2-40B4-BE49-F238E27FC236}">
                  <a16:creationId xmlns:a16="http://schemas.microsoft.com/office/drawing/2014/main" id="{9094F812-1FD6-4AB0-81AE-0DDF7AC6536C}"/>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7" name="Freeform: Shape 26">
              <a:extLst>
                <a:ext uri="{FF2B5EF4-FFF2-40B4-BE49-F238E27FC236}">
                  <a16:creationId xmlns:a16="http://schemas.microsoft.com/office/drawing/2014/main" id="{5CFA2B7C-2595-427C-897A-386AE650024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dirty="0">
                <a:latin typeface="Verdana" panose="020B0604030504040204" pitchFamily="34" charset="0"/>
              </a:endParaRPr>
            </a:p>
          </p:txBody>
        </p:sp>
      </p:grpSp>
      <p:grpSp>
        <p:nvGrpSpPr>
          <p:cNvPr id="32" name="Group 31">
            <a:extLst>
              <a:ext uri="{FF2B5EF4-FFF2-40B4-BE49-F238E27FC236}">
                <a16:creationId xmlns:a16="http://schemas.microsoft.com/office/drawing/2014/main" id="{8C342926-515B-49EC-97BF-79F7444F21DF}"/>
              </a:ext>
            </a:extLst>
          </p:cNvPr>
          <p:cNvGrpSpPr/>
          <p:nvPr userDrawn="1"/>
        </p:nvGrpSpPr>
        <p:grpSpPr>
          <a:xfrm>
            <a:off x="1055994" y="2459978"/>
            <a:ext cx="388989" cy="383815"/>
            <a:chOff x="1055994" y="2436706"/>
            <a:chExt cx="388989" cy="383815"/>
          </a:xfrm>
        </p:grpSpPr>
        <p:sp>
          <p:nvSpPr>
            <p:cNvPr id="29" name="Oval 28">
              <a:extLst>
                <a:ext uri="{FF2B5EF4-FFF2-40B4-BE49-F238E27FC236}">
                  <a16:creationId xmlns:a16="http://schemas.microsoft.com/office/drawing/2014/main" id="{DF69717E-2F0C-4CE4-BC26-EA245F89B35E}"/>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30" name="Graphic 29" descr="Gears">
              <a:extLst>
                <a:ext uri="{FF2B5EF4-FFF2-40B4-BE49-F238E27FC236}">
                  <a16:creationId xmlns:a16="http://schemas.microsoft.com/office/drawing/2014/main" id="{EDA183B6-35C2-4498-B48F-390E2A28DB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946815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8306886" y="470517"/>
            <a:ext cx="3518170" cy="4545366"/>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Convection</a:t>
            </a:r>
            <a:r>
              <a:rPr kumimoji="0" lang="en-US" sz="3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 transfer of thermal energy through a fluid (gas or liquid)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Due to differences in density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Hot fluid rises while cold fluid sinks.  </a:t>
            </a:r>
          </a:p>
        </p:txBody>
      </p:sp>
      <p:pic>
        <p:nvPicPr>
          <p:cNvPr id="5" name="Picture 4" descr="https://upload.wikimedia.org/wikipedia/commons/thumb/f/f5/ConvectionCells.svg/1280px-ConvectionCells.svg.png"/>
          <p:cNvPicPr>
            <a:picLocks noChangeAspect="1" noChangeArrowheads="1"/>
          </p:cNvPicPr>
          <p:nvPr userDrawn="1"/>
        </p:nvPicPr>
        <p:blipFill>
          <a:blip r:embed="rId2" cstate="print"/>
          <a:srcRect/>
          <a:stretch>
            <a:fillRect/>
          </a:stretch>
        </p:blipFill>
        <p:spPr bwMode="auto">
          <a:xfrm>
            <a:off x="366944" y="1425346"/>
            <a:ext cx="4078157" cy="2937547"/>
          </a:xfrm>
          <a:prstGeom prst="rect">
            <a:avLst/>
          </a:prstGeom>
          <a:noFill/>
        </p:spPr>
      </p:pic>
      <p:sp>
        <p:nvSpPr>
          <p:cNvPr id="6" name="TextBox 5"/>
          <p:cNvSpPr txBox="1"/>
          <p:nvPr userDrawn="1"/>
        </p:nvSpPr>
        <p:spPr>
          <a:xfrm>
            <a:off x="797123" y="1003239"/>
            <a:ext cx="3217797" cy="400110"/>
          </a:xfrm>
          <a:prstGeom prst="rect">
            <a:avLst/>
          </a:prstGeom>
          <a:solidFill>
            <a:srgbClr val="FF000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Red (hot) rises</a:t>
            </a:r>
          </a:p>
        </p:txBody>
      </p:sp>
      <p:sp>
        <p:nvSpPr>
          <p:cNvPr id="7" name="TextBox 6"/>
          <p:cNvSpPr txBox="1"/>
          <p:nvPr userDrawn="1"/>
        </p:nvSpPr>
        <p:spPr>
          <a:xfrm>
            <a:off x="797123" y="4384891"/>
            <a:ext cx="3217797" cy="400110"/>
          </a:xfrm>
          <a:prstGeom prst="rect">
            <a:avLst/>
          </a:prstGeom>
          <a:solidFill>
            <a:srgbClr val="00B0F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Blue (cold) sinks</a:t>
            </a:r>
          </a:p>
        </p:txBody>
      </p:sp>
      <p:sp>
        <p:nvSpPr>
          <p:cNvPr id="3" name="Rectangle: Rounded Corners 2">
            <a:extLst>
              <a:ext uri="{FF2B5EF4-FFF2-40B4-BE49-F238E27FC236}">
                <a16:creationId xmlns:a16="http://schemas.microsoft.com/office/drawing/2014/main" id="{C5BE067A-3C04-4A51-99B6-489815CC99AC}"/>
              </a:ext>
            </a:extLst>
          </p:cNvPr>
          <p:cNvSpPr/>
          <p:nvPr userDrawn="1"/>
        </p:nvSpPr>
        <p:spPr>
          <a:xfrm>
            <a:off x="4873841" y="1571348"/>
            <a:ext cx="2672178" cy="3213653"/>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1210CD-5A4E-4903-8D0E-F3B57928EF56}"/>
              </a:ext>
            </a:extLst>
          </p:cNvPr>
          <p:cNvSpPr txBox="1"/>
          <p:nvPr userDrawn="1"/>
        </p:nvSpPr>
        <p:spPr>
          <a:xfrm>
            <a:off x="4873841" y="1571348"/>
            <a:ext cx="2672178" cy="2031325"/>
          </a:xfrm>
          <a:prstGeom prst="rect">
            <a:avLst/>
          </a:prstGeom>
          <a:noFill/>
        </p:spPr>
        <p:txBody>
          <a:bodyPr wrap="square" rtlCol="0">
            <a:spAutoFit/>
          </a:bodyPr>
          <a:lstStyle/>
          <a:p>
            <a:pPr algn="ctr"/>
            <a:r>
              <a:rPr lang="en-US" sz="1400" dirty="0">
                <a:solidFill>
                  <a:srgbClr val="9900CC"/>
                </a:solidFill>
                <a:latin typeface="Verdana" panose="020B0604030504040204" pitchFamily="34" charset="0"/>
                <a:ea typeface="Verdana" panose="020B0604030504040204" pitchFamily="34" charset="0"/>
              </a:rPr>
              <a:t>What is convection?</a:t>
            </a: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r>
              <a:rPr lang="en-US" sz="1400" dirty="0">
                <a:solidFill>
                  <a:srgbClr val="9900CC"/>
                </a:solidFill>
                <a:latin typeface="Verdana" panose="020B0604030504040204" pitchFamily="34" charset="0"/>
                <a:ea typeface="Verdana" panose="020B0604030504040204" pitchFamily="34" charset="0"/>
              </a:rPr>
              <a:t>How does this image show convection?</a:t>
            </a:r>
          </a:p>
        </p:txBody>
      </p:sp>
    </p:spTree>
    <p:extLst>
      <p:ext uri="{BB962C8B-B14F-4D97-AF65-F5344CB8AC3E}">
        <p14:creationId xmlns:p14="http://schemas.microsoft.com/office/powerpoint/2010/main" val="102856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8407153" y="408372"/>
            <a:ext cx="3373515" cy="4563555"/>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Radiation</a:t>
            </a:r>
            <a:r>
              <a:rPr kumimoji="0" lang="en-US" sz="3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Energy transmitted in waves or a stream of particles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Travels through space and other types of matter</a:t>
            </a:r>
          </a:p>
        </p:txBody>
      </p:sp>
      <p:pic>
        <p:nvPicPr>
          <p:cNvPr id="5" name="Picture 4" descr="http://i.stack.imgur.com/1LHed.jpg"/>
          <p:cNvPicPr>
            <a:picLocks noChangeAspect="1" noChangeArrowheads="1"/>
          </p:cNvPicPr>
          <p:nvPr userDrawn="1"/>
        </p:nvPicPr>
        <p:blipFill>
          <a:blip r:embed="rId2" cstate="print"/>
          <a:srcRect/>
          <a:stretch>
            <a:fillRect/>
          </a:stretch>
        </p:blipFill>
        <p:spPr bwMode="auto">
          <a:xfrm>
            <a:off x="1071675" y="780190"/>
            <a:ext cx="5702920" cy="2856998"/>
          </a:xfrm>
          <a:prstGeom prst="rect">
            <a:avLst/>
          </a:prstGeom>
          <a:noFill/>
        </p:spPr>
      </p:pic>
      <p:sp>
        <p:nvSpPr>
          <p:cNvPr id="6" name="Rectangle: Rounded Corners 5">
            <a:extLst>
              <a:ext uri="{FF2B5EF4-FFF2-40B4-BE49-F238E27FC236}">
                <a16:creationId xmlns:a16="http://schemas.microsoft.com/office/drawing/2014/main" id="{8E712A75-FB4B-4DB5-A2B5-C866C05925E0}"/>
              </a:ext>
            </a:extLst>
          </p:cNvPr>
          <p:cNvSpPr/>
          <p:nvPr userDrawn="1"/>
        </p:nvSpPr>
        <p:spPr>
          <a:xfrm>
            <a:off x="564510" y="3671020"/>
            <a:ext cx="2834640" cy="1305018"/>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a:r>
              <a:rPr lang="en-US" sz="1400">
                <a:solidFill>
                  <a:srgbClr val="9900CC"/>
                </a:solidFill>
                <a:latin typeface="Verdana" panose="020B0604030504040204" pitchFamily="34" charset="0"/>
                <a:ea typeface="Verdana" panose="020B0604030504040204" pitchFamily="34" charset="0"/>
              </a:rPr>
              <a:t>What is radiation?</a:t>
            </a:r>
            <a:endParaRPr lang="en-US" sz="1400" dirty="0">
              <a:solidFill>
                <a:srgbClr val="9900CC"/>
              </a:solidFill>
              <a:latin typeface="Verdana" panose="020B0604030504040204" pitchFamily="34" charset="0"/>
              <a:ea typeface="Verdana" panose="020B0604030504040204" pitchFamily="34" charset="0"/>
            </a:endParaRPr>
          </a:p>
        </p:txBody>
      </p:sp>
      <p:sp>
        <p:nvSpPr>
          <p:cNvPr id="8" name="Rectangle: Rounded Corners 7">
            <a:extLst>
              <a:ext uri="{FF2B5EF4-FFF2-40B4-BE49-F238E27FC236}">
                <a16:creationId xmlns:a16="http://schemas.microsoft.com/office/drawing/2014/main" id="{D67A3D58-EB39-45A1-8886-10DA9061862C}"/>
              </a:ext>
            </a:extLst>
          </p:cNvPr>
          <p:cNvSpPr/>
          <p:nvPr userDrawn="1"/>
        </p:nvSpPr>
        <p:spPr>
          <a:xfrm>
            <a:off x="4366768" y="3666909"/>
            <a:ext cx="2834640" cy="1305018"/>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a:r>
              <a:rPr lang="en-US" sz="1400">
                <a:solidFill>
                  <a:srgbClr val="9900CC"/>
                </a:solidFill>
                <a:latin typeface="Verdana" panose="020B0604030504040204" pitchFamily="34" charset="0"/>
                <a:ea typeface="Verdana" panose="020B0604030504040204" pitchFamily="34" charset="0"/>
              </a:rPr>
              <a:t>How does this image show radiation?</a:t>
            </a:r>
            <a:endParaRPr lang="en-US" sz="1400" dirty="0">
              <a:solidFill>
                <a:srgbClr val="9900C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324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818612-C70B-2F4F-A67B-BACBF5276690}"/>
              </a:ext>
            </a:extLst>
          </p:cNvPr>
          <p:cNvSpPr txBox="1"/>
          <p:nvPr userDrawn="1"/>
        </p:nvSpPr>
        <p:spPr>
          <a:xfrm>
            <a:off x="-1" y="714498"/>
            <a:ext cx="3459893" cy="738664"/>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You will use each piece below once. Click and drag each piece to its correct spot.</a:t>
            </a:r>
          </a:p>
        </p:txBody>
      </p:sp>
      <p:sp>
        <p:nvSpPr>
          <p:cNvPr id="5" name="Freeform: Shape 6">
            <a:extLst>
              <a:ext uri="{FF2B5EF4-FFF2-40B4-BE49-F238E27FC236}">
                <a16:creationId xmlns:a16="http://schemas.microsoft.com/office/drawing/2014/main" id="{85A0B238-0CD0-2D4F-86B5-46CA504471B2}"/>
              </a:ext>
            </a:extLst>
          </p:cNvPr>
          <p:cNvSpPr>
            <a:spLocks noChangeAspect="1"/>
          </p:cNvSpPr>
          <p:nvPr userDrawn="1"/>
        </p:nvSpPr>
        <p:spPr>
          <a:xfrm>
            <a:off x="4860211"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Conduction</a:t>
            </a:r>
            <a:endParaRPr lang="en-US" sz="1600" b="1" baseline="-25000" dirty="0">
              <a:solidFill>
                <a:srgbClr val="9900CC"/>
              </a:solidFill>
              <a:latin typeface="Verdana" panose="020B0604030504040204" pitchFamily="34" charset="0"/>
              <a:ea typeface="Verdana" panose="020B0604030504040204" pitchFamily="34" charset="0"/>
            </a:endParaRPr>
          </a:p>
        </p:txBody>
      </p:sp>
      <p:sp>
        <p:nvSpPr>
          <p:cNvPr id="7" name="Rectangle 6">
            <a:extLst>
              <a:ext uri="{FF2B5EF4-FFF2-40B4-BE49-F238E27FC236}">
                <a16:creationId xmlns:a16="http://schemas.microsoft.com/office/drawing/2014/main" id="{3E9394BA-96F2-444E-B248-87D9342F2178}"/>
              </a:ext>
            </a:extLst>
          </p:cNvPr>
          <p:cNvSpPr/>
          <p:nvPr userDrawn="1"/>
        </p:nvSpPr>
        <p:spPr>
          <a:xfrm>
            <a:off x="4322617" y="766696"/>
            <a:ext cx="7869383" cy="307777"/>
          </a:xfrm>
          <a:prstGeom prst="rect">
            <a:avLst/>
          </a:prstGeom>
        </p:spPr>
        <p:txBody>
          <a:bodyPr wrap="square">
            <a:spAutoFit/>
          </a:bodyPr>
          <a:lstStyle/>
          <a:p>
            <a:pPr algn="ctr"/>
            <a:r>
              <a:rPr lang="en-US" sz="1400" dirty="0">
                <a:solidFill>
                  <a:schemeClr val="tx1"/>
                </a:solidFill>
                <a:latin typeface="Verdana" panose="020B0604030504040204" pitchFamily="34" charset="0"/>
                <a:ea typeface="Verdana" panose="020B0604030504040204" pitchFamily="34" charset="0"/>
              </a:rPr>
              <a:t>Build a pyramid that includes the definition for each vocabulary word. </a:t>
            </a:r>
            <a:endParaRPr lang="en-US" sz="1400" dirty="0">
              <a:solidFill>
                <a:schemeClr val="tx1"/>
              </a:solidFill>
            </a:endParaRPr>
          </a:p>
        </p:txBody>
      </p:sp>
      <p:pic>
        <p:nvPicPr>
          <p:cNvPr id="17" name="Picture 16">
            <a:extLst>
              <a:ext uri="{FF2B5EF4-FFF2-40B4-BE49-F238E27FC236}">
                <a16:creationId xmlns:a16="http://schemas.microsoft.com/office/drawing/2014/main" id="{C4E76740-0136-514A-814A-01485FEE976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59892" y="766696"/>
            <a:ext cx="683830" cy="683830"/>
          </a:xfrm>
          <a:prstGeom prst="rect">
            <a:avLst/>
          </a:prstGeom>
        </p:spPr>
      </p:pic>
      <p:sp>
        <p:nvSpPr>
          <p:cNvPr id="19" name="Freeform: Shape 6">
            <a:extLst>
              <a:ext uri="{FF2B5EF4-FFF2-40B4-BE49-F238E27FC236}">
                <a16:creationId xmlns:a16="http://schemas.microsoft.com/office/drawing/2014/main" id="{0277A34F-587E-4F4A-91BD-FD182EA779FF}"/>
              </a:ext>
            </a:extLst>
          </p:cNvPr>
          <p:cNvSpPr>
            <a:spLocks noChangeAspect="1"/>
          </p:cNvSpPr>
          <p:nvPr userDrawn="1"/>
        </p:nvSpPr>
        <p:spPr>
          <a:xfrm>
            <a:off x="7341671"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Convection</a:t>
            </a:r>
            <a:endParaRPr lang="en-US" sz="1600" b="1" baseline="-25000" dirty="0">
              <a:solidFill>
                <a:srgbClr val="9900CC"/>
              </a:solidFill>
              <a:latin typeface="Verdana" panose="020B0604030504040204" pitchFamily="34" charset="0"/>
              <a:ea typeface="Verdana" panose="020B0604030504040204" pitchFamily="34" charset="0"/>
            </a:endParaRPr>
          </a:p>
        </p:txBody>
      </p:sp>
      <p:sp>
        <p:nvSpPr>
          <p:cNvPr id="23" name="Freeform: Shape 6">
            <a:extLst>
              <a:ext uri="{FF2B5EF4-FFF2-40B4-BE49-F238E27FC236}">
                <a16:creationId xmlns:a16="http://schemas.microsoft.com/office/drawing/2014/main" id="{EBB584D7-0B45-EA4F-9E24-127F5D57F51E}"/>
              </a:ext>
            </a:extLst>
          </p:cNvPr>
          <p:cNvSpPr>
            <a:spLocks noChangeAspect="1"/>
          </p:cNvSpPr>
          <p:nvPr userDrawn="1"/>
        </p:nvSpPr>
        <p:spPr>
          <a:xfrm>
            <a:off x="9843475"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Radiation</a:t>
            </a:r>
            <a:endParaRPr lang="en-US" sz="1600" b="1" baseline="-25000" dirty="0">
              <a:solidFill>
                <a:srgbClr val="9900C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30073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491EF3E-29E3-0948-8C51-2CFD95ECB2FC}"/>
              </a:ext>
            </a:extLst>
          </p:cNvPr>
          <p:cNvGraphicFramePr>
            <a:graphicFrameLocks noGrp="1"/>
          </p:cNvGraphicFramePr>
          <p:nvPr userDrawn="1">
            <p:extLst>
              <p:ext uri="{D42A27DB-BD31-4B8C-83A1-F6EECF244321}">
                <p14:modId xmlns:p14="http://schemas.microsoft.com/office/powerpoint/2010/main" val="1936731389"/>
              </p:ext>
            </p:extLst>
          </p:nvPr>
        </p:nvGraphicFramePr>
        <p:xfrm>
          <a:off x="4429807" y="848533"/>
          <a:ext cx="7575824" cy="4269112"/>
        </p:xfrm>
        <a:graphic>
          <a:graphicData uri="http://schemas.openxmlformats.org/drawingml/2006/table">
            <a:tbl>
              <a:tblPr firstRow="1" bandRow="1">
                <a:tableStyleId>{5940675A-B579-460E-94D1-54222C63F5DA}</a:tableStyleId>
              </a:tblPr>
              <a:tblGrid>
                <a:gridCol w="3579632">
                  <a:extLst>
                    <a:ext uri="{9D8B030D-6E8A-4147-A177-3AD203B41FA5}">
                      <a16:colId xmlns:a16="http://schemas.microsoft.com/office/drawing/2014/main" val="2953790914"/>
                    </a:ext>
                  </a:extLst>
                </a:gridCol>
                <a:gridCol w="1332064">
                  <a:extLst>
                    <a:ext uri="{9D8B030D-6E8A-4147-A177-3AD203B41FA5}">
                      <a16:colId xmlns:a16="http://schemas.microsoft.com/office/drawing/2014/main" val="3250613320"/>
                    </a:ext>
                  </a:extLst>
                </a:gridCol>
                <a:gridCol w="1332064">
                  <a:extLst>
                    <a:ext uri="{9D8B030D-6E8A-4147-A177-3AD203B41FA5}">
                      <a16:colId xmlns:a16="http://schemas.microsoft.com/office/drawing/2014/main" val="157196060"/>
                    </a:ext>
                  </a:extLst>
                </a:gridCol>
                <a:gridCol w="1332064">
                  <a:extLst>
                    <a:ext uri="{9D8B030D-6E8A-4147-A177-3AD203B41FA5}">
                      <a16:colId xmlns:a16="http://schemas.microsoft.com/office/drawing/2014/main" val="118012825"/>
                    </a:ext>
                  </a:extLst>
                </a:gridCol>
              </a:tblGrid>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Feeling the warmth of a bonfire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84550905"/>
                  </a:ext>
                </a:extLst>
              </a:tr>
              <a:tr h="688626">
                <a:tc>
                  <a:txBody>
                    <a:bodyPr/>
                    <a:lstStyle/>
                    <a:p>
                      <a:pPr algn="ctr"/>
                      <a:r>
                        <a:rPr lang="en-US" sz="1800" b="1" kern="1200" dirty="0">
                          <a:solidFill>
                            <a:srgbClr val="9900CC"/>
                          </a:solidFill>
                          <a:latin typeface="Verdana" panose="020B0604030504040204" pitchFamily="34" charset="0"/>
                          <a:ea typeface="Verdana" panose="020B0604030504040204" pitchFamily="34" charset="0"/>
                          <a:cs typeface="Verdana" panose="020B0604030504040204" pitchFamily="34" charset="0"/>
                        </a:rPr>
                        <a:t>Touching a metal spoon in a cup of hot liquid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27007854"/>
                  </a:ext>
                </a:extLst>
              </a:tr>
              <a:tr h="688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Hot water rising in the oceans, cold sinking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29872138"/>
                  </a:ext>
                </a:extLst>
              </a:tr>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Hot magma rising in the mantle, cold sinking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3759710"/>
                  </a:ext>
                </a:extLst>
              </a:tr>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Laying out in the sun at a beach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97973140"/>
                  </a:ext>
                </a:extLst>
              </a:tr>
              <a:tr h="825982">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Feeling the heat from a hot poker in a fire place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8809496"/>
                  </a:ext>
                </a:extLst>
              </a:tr>
            </a:tbl>
          </a:graphicData>
        </a:graphic>
      </p:graphicFrame>
      <p:sp>
        <p:nvSpPr>
          <p:cNvPr id="8" name="TextBox 7">
            <a:extLst>
              <a:ext uri="{FF2B5EF4-FFF2-40B4-BE49-F238E27FC236}">
                <a16:creationId xmlns:a16="http://schemas.microsoft.com/office/drawing/2014/main" id="{9427591C-BDE2-004A-9A92-025D61B737BB}"/>
              </a:ext>
            </a:extLst>
          </p:cNvPr>
          <p:cNvSpPr txBox="1"/>
          <p:nvPr userDrawn="1"/>
        </p:nvSpPr>
        <p:spPr>
          <a:xfrm>
            <a:off x="136363" y="943558"/>
            <a:ext cx="4174380" cy="4093428"/>
          </a:xfrm>
          <a:prstGeom prst="rect">
            <a:avLst/>
          </a:prstGeom>
          <a:noFill/>
        </p:spPr>
        <p:txBody>
          <a:bodyPr wrap="square" rtlCol="0">
            <a:spAutoFit/>
          </a:bodyPr>
          <a:lstStyle/>
          <a:p>
            <a:pPr marL="7938" indent="0" algn="ctr">
              <a:buNone/>
              <a:tabLst/>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Read the description on the left column. Choose the word that best matches the description.</a:t>
            </a:r>
            <a:endPar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7938" indent="0" algn="ctr">
              <a:buNone/>
              <a:tabLst/>
            </a:pP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7938" indent="0" algn="l">
              <a:buNone/>
              <a:tabLst/>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Click on your answer choice and drag it off to the side.  </a:t>
            </a:r>
            <a:b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If you are correct you will reveal a     .  If you are incorrect, it will reveal an      and you should try again.</a:t>
            </a:r>
          </a:p>
        </p:txBody>
      </p:sp>
      <p:pic>
        <p:nvPicPr>
          <p:cNvPr id="9" name="Picture 8">
            <a:extLst>
              <a:ext uri="{FF2B5EF4-FFF2-40B4-BE49-F238E27FC236}">
                <a16:creationId xmlns:a16="http://schemas.microsoft.com/office/drawing/2014/main" id="{E8D080FB-5F55-754A-8340-3A7E03FBB702}"/>
              </a:ext>
            </a:extLst>
          </p:cNvPr>
          <p:cNvPicPr>
            <a:picLocks noChangeAspect="1"/>
          </p:cNvPicPr>
          <p:nvPr userDrawn="1"/>
        </p:nvPicPr>
        <p:blipFill rotWithShape="1">
          <a:blip r:embed="rId2"/>
          <a:srcRect l="22225" t="7321" r="19700" b="22563"/>
          <a:stretch/>
        </p:blipFill>
        <p:spPr>
          <a:xfrm>
            <a:off x="1337960" y="4022288"/>
            <a:ext cx="350520" cy="350520"/>
          </a:xfrm>
          <a:prstGeom prst="rect">
            <a:avLst/>
          </a:prstGeom>
        </p:spPr>
      </p:pic>
      <p:pic>
        <p:nvPicPr>
          <p:cNvPr id="10" name="Picture 9">
            <a:extLst>
              <a:ext uri="{FF2B5EF4-FFF2-40B4-BE49-F238E27FC236}">
                <a16:creationId xmlns:a16="http://schemas.microsoft.com/office/drawing/2014/main" id="{DA271C7F-64C8-FB49-87AA-698BD6540B49}"/>
              </a:ext>
            </a:extLst>
          </p:cNvPr>
          <p:cNvPicPr>
            <a:picLocks noChangeAspect="1"/>
          </p:cNvPicPr>
          <p:nvPr userDrawn="1"/>
        </p:nvPicPr>
        <p:blipFill rotWithShape="1">
          <a:blip r:embed="rId3"/>
          <a:srcRect l="17721" t="8003" r="19804" b="17547"/>
          <a:stretch/>
        </p:blipFill>
        <p:spPr>
          <a:xfrm>
            <a:off x="3585975" y="4338241"/>
            <a:ext cx="347472" cy="338787"/>
          </a:xfrm>
          <a:prstGeom prst="rect">
            <a:avLst/>
          </a:prstGeom>
        </p:spPr>
      </p:pic>
      <p:pic>
        <p:nvPicPr>
          <p:cNvPr id="11" name="Picture 10">
            <a:extLst>
              <a:ext uri="{FF2B5EF4-FFF2-40B4-BE49-F238E27FC236}">
                <a16:creationId xmlns:a16="http://schemas.microsoft.com/office/drawing/2014/main" id="{5ED4B30C-8ED9-D247-9B7B-651A42A32463}"/>
              </a:ext>
            </a:extLst>
          </p:cNvPr>
          <p:cNvPicPr>
            <a:picLocks noChangeAspect="1"/>
          </p:cNvPicPr>
          <p:nvPr userDrawn="1"/>
        </p:nvPicPr>
        <p:blipFill rotWithShape="1">
          <a:blip r:embed="rId2"/>
          <a:srcRect l="22225" t="7321" r="19700" b="22563"/>
          <a:stretch/>
        </p:blipFill>
        <p:spPr>
          <a:xfrm>
            <a:off x="9875502" y="2359446"/>
            <a:ext cx="350520" cy="350520"/>
          </a:xfrm>
          <a:prstGeom prst="rect">
            <a:avLst/>
          </a:prstGeom>
        </p:spPr>
      </p:pic>
      <p:pic>
        <p:nvPicPr>
          <p:cNvPr id="13" name="Picture 12">
            <a:extLst>
              <a:ext uri="{FF2B5EF4-FFF2-40B4-BE49-F238E27FC236}">
                <a16:creationId xmlns:a16="http://schemas.microsoft.com/office/drawing/2014/main" id="{5C327C96-6A20-2B44-A3AC-EA74655E3356}"/>
              </a:ext>
            </a:extLst>
          </p:cNvPr>
          <p:cNvPicPr>
            <a:picLocks noChangeAspect="1"/>
          </p:cNvPicPr>
          <p:nvPr userDrawn="1"/>
        </p:nvPicPr>
        <p:blipFill rotWithShape="1">
          <a:blip r:embed="rId2"/>
          <a:srcRect l="22225" t="7321" r="19700" b="22563"/>
          <a:stretch/>
        </p:blipFill>
        <p:spPr>
          <a:xfrm>
            <a:off x="11207847" y="1009541"/>
            <a:ext cx="350520" cy="350520"/>
          </a:xfrm>
          <a:prstGeom prst="rect">
            <a:avLst/>
          </a:prstGeom>
        </p:spPr>
      </p:pic>
      <p:pic>
        <p:nvPicPr>
          <p:cNvPr id="14" name="Picture 13">
            <a:extLst>
              <a:ext uri="{FF2B5EF4-FFF2-40B4-BE49-F238E27FC236}">
                <a16:creationId xmlns:a16="http://schemas.microsoft.com/office/drawing/2014/main" id="{1C69682C-FA3D-2A48-9D90-EBA7B6EA0613}"/>
              </a:ext>
            </a:extLst>
          </p:cNvPr>
          <p:cNvPicPr>
            <a:picLocks noChangeAspect="1"/>
          </p:cNvPicPr>
          <p:nvPr userDrawn="1"/>
        </p:nvPicPr>
        <p:blipFill rotWithShape="1">
          <a:blip r:embed="rId2"/>
          <a:srcRect l="22225" t="7321" r="19700" b="22563"/>
          <a:stretch/>
        </p:blipFill>
        <p:spPr>
          <a:xfrm>
            <a:off x="9875502" y="3105997"/>
            <a:ext cx="350520" cy="350520"/>
          </a:xfrm>
          <a:prstGeom prst="rect">
            <a:avLst/>
          </a:prstGeom>
        </p:spPr>
      </p:pic>
      <p:pic>
        <p:nvPicPr>
          <p:cNvPr id="16" name="Picture 15">
            <a:extLst>
              <a:ext uri="{FF2B5EF4-FFF2-40B4-BE49-F238E27FC236}">
                <a16:creationId xmlns:a16="http://schemas.microsoft.com/office/drawing/2014/main" id="{3A3ECB8F-DF25-134B-9364-7603D39A4690}"/>
              </a:ext>
            </a:extLst>
          </p:cNvPr>
          <p:cNvPicPr>
            <a:picLocks noChangeAspect="1"/>
          </p:cNvPicPr>
          <p:nvPr userDrawn="1"/>
        </p:nvPicPr>
        <p:blipFill rotWithShape="1">
          <a:blip r:embed="rId2"/>
          <a:srcRect l="22225" t="7321" r="19700" b="22563"/>
          <a:stretch/>
        </p:blipFill>
        <p:spPr>
          <a:xfrm>
            <a:off x="8395678" y="1696600"/>
            <a:ext cx="350520" cy="350520"/>
          </a:xfrm>
          <a:prstGeom prst="rect">
            <a:avLst/>
          </a:prstGeom>
        </p:spPr>
      </p:pic>
      <p:pic>
        <p:nvPicPr>
          <p:cNvPr id="17" name="Picture 16">
            <a:extLst>
              <a:ext uri="{FF2B5EF4-FFF2-40B4-BE49-F238E27FC236}">
                <a16:creationId xmlns:a16="http://schemas.microsoft.com/office/drawing/2014/main" id="{E8687070-383F-2346-BA5D-90C808091227}"/>
              </a:ext>
            </a:extLst>
          </p:cNvPr>
          <p:cNvPicPr>
            <a:picLocks noChangeAspect="1"/>
          </p:cNvPicPr>
          <p:nvPr userDrawn="1"/>
        </p:nvPicPr>
        <p:blipFill rotWithShape="1">
          <a:blip r:embed="rId2"/>
          <a:srcRect l="22225" t="7321" r="19700" b="22563"/>
          <a:stretch/>
        </p:blipFill>
        <p:spPr>
          <a:xfrm>
            <a:off x="11207847" y="3722297"/>
            <a:ext cx="350520" cy="350520"/>
          </a:xfrm>
          <a:prstGeom prst="rect">
            <a:avLst/>
          </a:prstGeom>
        </p:spPr>
      </p:pic>
      <p:pic>
        <p:nvPicPr>
          <p:cNvPr id="20" name="Picture 19">
            <a:extLst>
              <a:ext uri="{FF2B5EF4-FFF2-40B4-BE49-F238E27FC236}">
                <a16:creationId xmlns:a16="http://schemas.microsoft.com/office/drawing/2014/main" id="{22A9DEEC-FB99-8B4A-A23D-27BFA8552CF6}"/>
              </a:ext>
            </a:extLst>
          </p:cNvPr>
          <p:cNvPicPr>
            <a:picLocks noChangeAspect="1"/>
          </p:cNvPicPr>
          <p:nvPr userDrawn="1"/>
        </p:nvPicPr>
        <p:blipFill rotWithShape="1">
          <a:blip r:embed="rId2"/>
          <a:srcRect l="22225" t="7321" r="19700" b="22563"/>
          <a:stretch/>
        </p:blipFill>
        <p:spPr>
          <a:xfrm>
            <a:off x="8395678" y="4550703"/>
            <a:ext cx="350520" cy="350520"/>
          </a:xfrm>
          <a:prstGeom prst="rect">
            <a:avLst/>
          </a:prstGeom>
        </p:spPr>
      </p:pic>
      <p:pic>
        <p:nvPicPr>
          <p:cNvPr id="21" name="Picture 20">
            <a:extLst>
              <a:ext uri="{FF2B5EF4-FFF2-40B4-BE49-F238E27FC236}">
                <a16:creationId xmlns:a16="http://schemas.microsoft.com/office/drawing/2014/main" id="{1B0FDFFC-BDE0-1345-8942-0DBB316A6005}"/>
              </a:ext>
            </a:extLst>
          </p:cNvPr>
          <p:cNvPicPr>
            <a:picLocks noChangeAspect="1"/>
          </p:cNvPicPr>
          <p:nvPr userDrawn="1"/>
        </p:nvPicPr>
        <p:blipFill rotWithShape="1">
          <a:blip r:embed="rId3"/>
          <a:srcRect l="17721" t="8003" r="19804" b="17547"/>
          <a:stretch/>
        </p:blipFill>
        <p:spPr>
          <a:xfrm>
            <a:off x="8418466" y="1021274"/>
            <a:ext cx="347472" cy="338787"/>
          </a:xfrm>
          <a:prstGeom prst="rect">
            <a:avLst/>
          </a:prstGeom>
        </p:spPr>
      </p:pic>
      <p:pic>
        <p:nvPicPr>
          <p:cNvPr id="22" name="Picture 21">
            <a:extLst>
              <a:ext uri="{FF2B5EF4-FFF2-40B4-BE49-F238E27FC236}">
                <a16:creationId xmlns:a16="http://schemas.microsoft.com/office/drawing/2014/main" id="{6DEC00D4-4889-3145-BB3E-79AAA820C97D}"/>
              </a:ext>
            </a:extLst>
          </p:cNvPr>
          <p:cNvPicPr>
            <a:picLocks noChangeAspect="1"/>
          </p:cNvPicPr>
          <p:nvPr userDrawn="1"/>
        </p:nvPicPr>
        <p:blipFill rotWithShape="1">
          <a:blip r:embed="rId3"/>
          <a:srcRect l="17721" t="8003" r="19804" b="17547"/>
          <a:stretch/>
        </p:blipFill>
        <p:spPr>
          <a:xfrm>
            <a:off x="9787296" y="1021274"/>
            <a:ext cx="347472" cy="338787"/>
          </a:xfrm>
          <a:prstGeom prst="rect">
            <a:avLst/>
          </a:prstGeom>
        </p:spPr>
      </p:pic>
      <p:cxnSp>
        <p:nvCxnSpPr>
          <p:cNvPr id="41" name="Straight Arrow Connector 40">
            <a:extLst>
              <a:ext uri="{FF2B5EF4-FFF2-40B4-BE49-F238E27FC236}">
                <a16:creationId xmlns:a16="http://schemas.microsoft.com/office/drawing/2014/main" id="{53177071-1207-3142-B475-C041D6EAC228}"/>
              </a:ext>
            </a:extLst>
          </p:cNvPr>
          <p:cNvCxnSpPr>
            <a:cxnSpLocks/>
          </p:cNvCxnSpPr>
          <p:nvPr userDrawn="1"/>
        </p:nvCxnSpPr>
        <p:spPr>
          <a:xfrm>
            <a:off x="3613407" y="3601134"/>
            <a:ext cx="640080"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A0FF4D79-C2EA-1A42-89C1-071ABEF4BCF6}"/>
              </a:ext>
            </a:extLst>
          </p:cNvPr>
          <p:cNvPicPr>
            <a:picLocks noChangeAspect="1"/>
          </p:cNvPicPr>
          <p:nvPr userDrawn="1"/>
        </p:nvPicPr>
        <p:blipFill rotWithShape="1">
          <a:blip r:embed="rId3"/>
          <a:srcRect l="17721" t="8003" r="19804" b="17547"/>
          <a:stretch/>
        </p:blipFill>
        <p:spPr>
          <a:xfrm>
            <a:off x="9819277" y="1702994"/>
            <a:ext cx="347472" cy="338787"/>
          </a:xfrm>
          <a:prstGeom prst="rect">
            <a:avLst/>
          </a:prstGeom>
        </p:spPr>
      </p:pic>
      <p:pic>
        <p:nvPicPr>
          <p:cNvPr id="43" name="Picture 42">
            <a:extLst>
              <a:ext uri="{FF2B5EF4-FFF2-40B4-BE49-F238E27FC236}">
                <a16:creationId xmlns:a16="http://schemas.microsoft.com/office/drawing/2014/main" id="{1114E664-E5BD-3F40-9221-58F22F500FF5}"/>
              </a:ext>
            </a:extLst>
          </p:cNvPr>
          <p:cNvPicPr>
            <a:picLocks noChangeAspect="1"/>
          </p:cNvPicPr>
          <p:nvPr userDrawn="1"/>
        </p:nvPicPr>
        <p:blipFill rotWithShape="1">
          <a:blip r:embed="rId3"/>
          <a:srcRect l="17721" t="8003" r="19804" b="17547"/>
          <a:stretch/>
        </p:blipFill>
        <p:spPr>
          <a:xfrm>
            <a:off x="11188107" y="1702994"/>
            <a:ext cx="347472" cy="338787"/>
          </a:xfrm>
          <a:prstGeom prst="rect">
            <a:avLst/>
          </a:prstGeom>
        </p:spPr>
      </p:pic>
      <p:pic>
        <p:nvPicPr>
          <p:cNvPr id="44" name="Picture 43">
            <a:extLst>
              <a:ext uri="{FF2B5EF4-FFF2-40B4-BE49-F238E27FC236}">
                <a16:creationId xmlns:a16="http://schemas.microsoft.com/office/drawing/2014/main" id="{6DBD7C4B-89D1-7647-9924-4B0B2D8D18F1}"/>
              </a:ext>
            </a:extLst>
          </p:cNvPr>
          <p:cNvPicPr>
            <a:picLocks noChangeAspect="1"/>
          </p:cNvPicPr>
          <p:nvPr userDrawn="1"/>
        </p:nvPicPr>
        <p:blipFill rotWithShape="1">
          <a:blip r:embed="rId3"/>
          <a:srcRect l="17721" t="8003" r="19804" b="17547"/>
          <a:stretch/>
        </p:blipFill>
        <p:spPr>
          <a:xfrm>
            <a:off x="8408337" y="3778900"/>
            <a:ext cx="347472" cy="338787"/>
          </a:xfrm>
          <a:prstGeom prst="rect">
            <a:avLst/>
          </a:prstGeom>
        </p:spPr>
      </p:pic>
      <p:pic>
        <p:nvPicPr>
          <p:cNvPr id="45" name="Picture 44">
            <a:extLst>
              <a:ext uri="{FF2B5EF4-FFF2-40B4-BE49-F238E27FC236}">
                <a16:creationId xmlns:a16="http://schemas.microsoft.com/office/drawing/2014/main" id="{179942E5-653D-1D43-A8C4-B1044CB5CAD1}"/>
              </a:ext>
            </a:extLst>
          </p:cNvPr>
          <p:cNvPicPr>
            <a:picLocks noChangeAspect="1"/>
          </p:cNvPicPr>
          <p:nvPr userDrawn="1"/>
        </p:nvPicPr>
        <p:blipFill rotWithShape="1">
          <a:blip r:embed="rId3"/>
          <a:srcRect l="17721" t="8003" r="19804" b="17547"/>
          <a:stretch/>
        </p:blipFill>
        <p:spPr>
          <a:xfrm>
            <a:off x="9777167" y="3778900"/>
            <a:ext cx="347472" cy="338787"/>
          </a:xfrm>
          <a:prstGeom prst="rect">
            <a:avLst/>
          </a:prstGeom>
        </p:spPr>
      </p:pic>
      <p:pic>
        <p:nvPicPr>
          <p:cNvPr id="46" name="Picture 45">
            <a:extLst>
              <a:ext uri="{FF2B5EF4-FFF2-40B4-BE49-F238E27FC236}">
                <a16:creationId xmlns:a16="http://schemas.microsoft.com/office/drawing/2014/main" id="{6233BFB0-DB55-F34B-A6DE-7A264C04AA66}"/>
              </a:ext>
            </a:extLst>
          </p:cNvPr>
          <p:cNvPicPr>
            <a:picLocks noChangeAspect="1"/>
          </p:cNvPicPr>
          <p:nvPr userDrawn="1"/>
        </p:nvPicPr>
        <p:blipFill rotWithShape="1">
          <a:blip r:embed="rId3"/>
          <a:srcRect l="17721" t="8003" r="19804" b="17547"/>
          <a:stretch/>
        </p:blipFill>
        <p:spPr>
          <a:xfrm>
            <a:off x="9780901" y="4599995"/>
            <a:ext cx="347472" cy="338787"/>
          </a:xfrm>
          <a:prstGeom prst="rect">
            <a:avLst/>
          </a:prstGeom>
        </p:spPr>
      </p:pic>
      <p:pic>
        <p:nvPicPr>
          <p:cNvPr id="47" name="Picture 46">
            <a:extLst>
              <a:ext uri="{FF2B5EF4-FFF2-40B4-BE49-F238E27FC236}">
                <a16:creationId xmlns:a16="http://schemas.microsoft.com/office/drawing/2014/main" id="{472123D4-2AB1-ED4A-8F8E-4737E36768AB}"/>
              </a:ext>
            </a:extLst>
          </p:cNvPr>
          <p:cNvPicPr>
            <a:picLocks noChangeAspect="1"/>
          </p:cNvPicPr>
          <p:nvPr userDrawn="1"/>
        </p:nvPicPr>
        <p:blipFill rotWithShape="1">
          <a:blip r:embed="rId3"/>
          <a:srcRect l="17721" t="8003" r="19804" b="17547"/>
          <a:stretch/>
        </p:blipFill>
        <p:spPr>
          <a:xfrm>
            <a:off x="11149731" y="4599995"/>
            <a:ext cx="347472" cy="338787"/>
          </a:xfrm>
          <a:prstGeom prst="rect">
            <a:avLst/>
          </a:prstGeom>
        </p:spPr>
      </p:pic>
      <p:pic>
        <p:nvPicPr>
          <p:cNvPr id="48" name="Picture 47">
            <a:extLst>
              <a:ext uri="{FF2B5EF4-FFF2-40B4-BE49-F238E27FC236}">
                <a16:creationId xmlns:a16="http://schemas.microsoft.com/office/drawing/2014/main" id="{1105A512-4A3A-6242-8715-A016A77A8B79}"/>
              </a:ext>
            </a:extLst>
          </p:cNvPr>
          <p:cNvPicPr>
            <a:picLocks noChangeAspect="1"/>
          </p:cNvPicPr>
          <p:nvPr userDrawn="1"/>
        </p:nvPicPr>
        <p:blipFill rotWithShape="1">
          <a:blip r:embed="rId3"/>
          <a:srcRect l="17721" t="8003" r="19804" b="17547"/>
          <a:stretch/>
        </p:blipFill>
        <p:spPr>
          <a:xfrm>
            <a:off x="8398726" y="2404829"/>
            <a:ext cx="347472" cy="338787"/>
          </a:xfrm>
          <a:prstGeom prst="rect">
            <a:avLst/>
          </a:prstGeom>
        </p:spPr>
      </p:pic>
      <p:pic>
        <p:nvPicPr>
          <p:cNvPr id="49" name="Picture 48">
            <a:extLst>
              <a:ext uri="{FF2B5EF4-FFF2-40B4-BE49-F238E27FC236}">
                <a16:creationId xmlns:a16="http://schemas.microsoft.com/office/drawing/2014/main" id="{343CCA5A-1E53-8D4E-A069-E25F46838096}"/>
              </a:ext>
            </a:extLst>
          </p:cNvPr>
          <p:cNvPicPr>
            <a:picLocks noChangeAspect="1"/>
          </p:cNvPicPr>
          <p:nvPr userDrawn="1"/>
        </p:nvPicPr>
        <p:blipFill rotWithShape="1">
          <a:blip r:embed="rId3"/>
          <a:srcRect l="17721" t="8003" r="19804" b="17547"/>
          <a:stretch/>
        </p:blipFill>
        <p:spPr>
          <a:xfrm>
            <a:off x="11188107" y="2420113"/>
            <a:ext cx="347472" cy="338787"/>
          </a:xfrm>
          <a:prstGeom prst="rect">
            <a:avLst/>
          </a:prstGeom>
        </p:spPr>
      </p:pic>
      <p:pic>
        <p:nvPicPr>
          <p:cNvPr id="50" name="Picture 49">
            <a:extLst>
              <a:ext uri="{FF2B5EF4-FFF2-40B4-BE49-F238E27FC236}">
                <a16:creationId xmlns:a16="http://schemas.microsoft.com/office/drawing/2014/main" id="{F7CD1473-29B0-634F-A9FC-C7020251260B}"/>
              </a:ext>
            </a:extLst>
          </p:cNvPr>
          <p:cNvPicPr>
            <a:picLocks noChangeAspect="1"/>
          </p:cNvPicPr>
          <p:nvPr userDrawn="1"/>
        </p:nvPicPr>
        <p:blipFill rotWithShape="1">
          <a:blip r:embed="rId3"/>
          <a:srcRect l="17721" t="8003" r="19804" b="17547"/>
          <a:stretch/>
        </p:blipFill>
        <p:spPr>
          <a:xfrm>
            <a:off x="8421514" y="3138319"/>
            <a:ext cx="347472" cy="338787"/>
          </a:xfrm>
          <a:prstGeom prst="rect">
            <a:avLst/>
          </a:prstGeom>
        </p:spPr>
      </p:pic>
      <p:pic>
        <p:nvPicPr>
          <p:cNvPr id="51" name="Picture 50">
            <a:extLst>
              <a:ext uri="{FF2B5EF4-FFF2-40B4-BE49-F238E27FC236}">
                <a16:creationId xmlns:a16="http://schemas.microsoft.com/office/drawing/2014/main" id="{63E7F7B8-E8BA-C647-ADD2-B7C68959E764}"/>
              </a:ext>
            </a:extLst>
          </p:cNvPr>
          <p:cNvPicPr>
            <a:picLocks noChangeAspect="1"/>
          </p:cNvPicPr>
          <p:nvPr userDrawn="1"/>
        </p:nvPicPr>
        <p:blipFill rotWithShape="1">
          <a:blip r:embed="rId3"/>
          <a:srcRect l="17721" t="8003" r="19804" b="17547"/>
          <a:stretch/>
        </p:blipFill>
        <p:spPr>
          <a:xfrm>
            <a:off x="11210895" y="3153603"/>
            <a:ext cx="347472" cy="338787"/>
          </a:xfrm>
          <a:prstGeom prst="rect">
            <a:avLst/>
          </a:prstGeom>
        </p:spPr>
      </p:pic>
    </p:spTree>
    <p:extLst>
      <p:ext uri="{BB962C8B-B14F-4D97-AF65-F5344CB8AC3E}">
        <p14:creationId xmlns:p14="http://schemas.microsoft.com/office/powerpoint/2010/main" val="352453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bg>
      <p:bgPr>
        <a:gradFill>
          <a:gsLst>
            <a:gs pos="0">
              <a:srgbClr val="9900CC">
                <a:alpha val="15000"/>
              </a:srgbClr>
            </a:gs>
            <a:gs pos="100000">
              <a:srgbClr val="9900CC"/>
            </a:gs>
          </a:gsLst>
          <a:lin ang="5400000" scaled="1"/>
        </a:gra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133704" y="783705"/>
            <a:ext cx="4106992" cy="4083569"/>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Study each scenario on the right. Identify each one as conduction, convection, or radiation and provide a short description that describes the heat transfer. </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When you are finished, come up </a:t>
            </a:r>
            <a:r>
              <a:rPr lang="en-US" sz="1800" dirty="0">
                <a:solidFill>
                  <a:srgbClr val="000000"/>
                </a:solidFill>
                <a:latin typeface="Verdana" panose="020B0604030504040204" pitchFamily="34" charset="0"/>
              </a:rPr>
              <a:t>with two other examples on your own. Be sure to label your examples as </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conduction, convection, or radiation. </a:t>
            </a:r>
            <a:endParaRPr lang="en-US" sz="1800" dirty="0">
              <a:solidFill>
                <a:srgbClr val="000000"/>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8C92EFBB-B96E-5942-8DA0-D1119CB25853}"/>
              </a:ext>
            </a:extLst>
          </p:cNvPr>
          <p:cNvGraphicFramePr>
            <a:graphicFrameLocks noGrp="1"/>
          </p:cNvGraphicFramePr>
          <p:nvPr userDrawn="1">
            <p:extLst>
              <p:ext uri="{D42A27DB-BD31-4B8C-83A1-F6EECF244321}">
                <p14:modId xmlns:p14="http://schemas.microsoft.com/office/powerpoint/2010/main" val="3091241618"/>
              </p:ext>
            </p:extLst>
          </p:nvPr>
        </p:nvGraphicFramePr>
        <p:xfrm>
          <a:off x="4399721" y="147513"/>
          <a:ext cx="7593496" cy="5188986"/>
        </p:xfrm>
        <a:graphic>
          <a:graphicData uri="http://schemas.openxmlformats.org/drawingml/2006/table">
            <a:tbl>
              <a:tblPr firstRow="1" bandRow="1">
                <a:tableStyleId>{5940675A-B579-460E-94D1-54222C63F5DA}</a:tableStyleId>
              </a:tblPr>
              <a:tblGrid>
                <a:gridCol w="3349588">
                  <a:extLst>
                    <a:ext uri="{9D8B030D-6E8A-4147-A177-3AD203B41FA5}">
                      <a16:colId xmlns:a16="http://schemas.microsoft.com/office/drawing/2014/main" val="3647860964"/>
                    </a:ext>
                  </a:extLst>
                </a:gridCol>
                <a:gridCol w="4243908">
                  <a:extLst>
                    <a:ext uri="{9D8B030D-6E8A-4147-A177-3AD203B41FA5}">
                      <a16:colId xmlns:a16="http://schemas.microsoft.com/office/drawing/2014/main" val="3047385098"/>
                    </a:ext>
                  </a:extLst>
                </a:gridCol>
              </a:tblGrid>
              <a:tr h="399640">
                <a:tc>
                  <a:txBody>
                    <a:bodyPr/>
                    <a:lstStyle/>
                    <a:p>
                      <a:pPr algn="ctr"/>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Scenario</a:t>
                      </a:r>
                    </a:p>
                  </a:txBody>
                  <a:tcPr anchor="ctr">
                    <a:solidFill>
                      <a:srgbClr val="9900CC"/>
                    </a:solidFill>
                  </a:tcPr>
                </a:tc>
                <a:tc>
                  <a:txBody>
                    <a:bodyPr/>
                    <a:lstStyle/>
                    <a:p>
                      <a:pPr algn="ctr"/>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Description and Type of Heat Transfer</a:t>
                      </a:r>
                    </a:p>
                  </a:txBody>
                  <a:tcPr anchor="ctr">
                    <a:solidFill>
                      <a:srgbClr val="9900CC"/>
                    </a:solidFill>
                  </a:tcPr>
                </a:tc>
                <a:extLst>
                  <a:ext uri="{0D108BD9-81ED-4DB2-BD59-A6C34878D82A}">
                    <a16:rowId xmlns:a16="http://schemas.microsoft.com/office/drawing/2014/main" val="803041751"/>
                  </a:ext>
                </a:extLst>
              </a:tr>
              <a:tr h="996988">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4094690635"/>
                  </a:ext>
                </a:extLst>
              </a:tr>
              <a:tr h="996988">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818437074"/>
                  </a:ext>
                </a:extLst>
              </a:tr>
              <a:tr h="996988">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767400126"/>
                  </a:ext>
                </a:extLst>
              </a:tr>
              <a:tr h="899191">
                <a:tc>
                  <a:txBody>
                    <a:bodyPr/>
                    <a:lstStyle/>
                    <a:p>
                      <a:r>
                        <a:rPr lang="en-US" sz="1400" b="1" dirty="0">
                          <a:solidFill>
                            <a:srgbClr val="9900CC"/>
                          </a:solidFill>
                          <a:latin typeface="Verdana" panose="020B0604030504040204" pitchFamily="34" charset="0"/>
                          <a:ea typeface="Verdana" panose="020B0604030504040204" pitchFamily="34" charset="0"/>
                          <a:cs typeface="Verdana" panose="020B0604030504040204" pitchFamily="34" charset="0"/>
                        </a:rPr>
                        <a:t>Example 1:</a:t>
                      </a:r>
                    </a:p>
                  </a:txBody>
                  <a:tcPr>
                    <a:solidFill>
                      <a:srgbClr val="E4C4FF"/>
                    </a:solidFill>
                  </a:tcPr>
                </a:tc>
                <a:tc>
                  <a:txBody>
                    <a:bodyPr/>
                    <a:lstStyle/>
                    <a:p>
                      <a:endParaRPr lang="en-US" dirty="0"/>
                    </a:p>
                  </a:txBody>
                  <a:tcPr>
                    <a:solidFill>
                      <a:srgbClr val="E4C4FF"/>
                    </a:solidFill>
                  </a:tcPr>
                </a:tc>
                <a:extLst>
                  <a:ext uri="{0D108BD9-81ED-4DB2-BD59-A6C34878D82A}">
                    <a16:rowId xmlns:a16="http://schemas.microsoft.com/office/drawing/2014/main" val="1329762350"/>
                  </a:ext>
                </a:extLst>
              </a:tr>
              <a:tr h="899191">
                <a:tc>
                  <a:txBody>
                    <a:bodyPr/>
                    <a:lstStyle/>
                    <a:p>
                      <a:r>
                        <a:rPr lang="en-US" sz="1400" b="1" dirty="0">
                          <a:solidFill>
                            <a:srgbClr val="9900CC"/>
                          </a:solidFill>
                          <a:latin typeface="Verdana" panose="020B0604030504040204" pitchFamily="34" charset="0"/>
                          <a:ea typeface="Verdana" panose="020B0604030504040204" pitchFamily="34" charset="0"/>
                          <a:cs typeface="Verdana" panose="020B0604030504040204" pitchFamily="34" charset="0"/>
                        </a:rPr>
                        <a:t>Examples 2:</a:t>
                      </a:r>
                    </a:p>
                  </a:txBody>
                  <a:tcPr>
                    <a:solidFill>
                      <a:srgbClr val="E4C4FF"/>
                    </a:solidFill>
                  </a:tcPr>
                </a:tc>
                <a:tc>
                  <a:txBody>
                    <a:bodyPr/>
                    <a:lstStyle/>
                    <a:p>
                      <a:endParaRPr lang="en-US" dirty="0"/>
                    </a:p>
                  </a:txBody>
                  <a:tcPr>
                    <a:solidFill>
                      <a:srgbClr val="E4C4FF"/>
                    </a:solidFill>
                  </a:tcPr>
                </a:tc>
                <a:extLst>
                  <a:ext uri="{0D108BD9-81ED-4DB2-BD59-A6C34878D82A}">
                    <a16:rowId xmlns:a16="http://schemas.microsoft.com/office/drawing/2014/main" val="2933193044"/>
                  </a:ext>
                </a:extLst>
              </a:tr>
            </a:tbl>
          </a:graphicData>
        </a:graphic>
      </p:graphicFrame>
      <p:sp>
        <p:nvSpPr>
          <p:cNvPr id="7" name="Content Placeholder 2">
            <a:extLst>
              <a:ext uri="{FF2B5EF4-FFF2-40B4-BE49-F238E27FC236}">
                <a16:creationId xmlns:a16="http://schemas.microsoft.com/office/drawing/2014/main" id="{6FC627C7-018A-E94E-B6F3-4E0D5023DA5E}"/>
              </a:ext>
            </a:extLst>
          </p:cNvPr>
          <p:cNvSpPr txBox="1">
            <a:spLocks/>
          </p:cNvSpPr>
          <p:nvPr userDrawn="1"/>
        </p:nvSpPr>
        <p:spPr>
          <a:xfrm>
            <a:off x="4475920" y="743287"/>
            <a:ext cx="2021399" cy="584566"/>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the heat transfer in the picture on the right. </a:t>
            </a:r>
            <a:endParaRPr lang="en-US" sz="1200" dirty="0">
              <a:solidFill>
                <a:srgbClr val="000000"/>
              </a:solidFill>
              <a:latin typeface="Verdana" panose="020B0604030504040204" pitchFamily="34" charset="0"/>
            </a:endParaRPr>
          </a:p>
        </p:txBody>
      </p:sp>
      <p:sp>
        <p:nvSpPr>
          <p:cNvPr id="8" name="Content Placeholder 2">
            <a:extLst>
              <a:ext uri="{FF2B5EF4-FFF2-40B4-BE49-F238E27FC236}">
                <a16:creationId xmlns:a16="http://schemas.microsoft.com/office/drawing/2014/main" id="{4FDF3D38-B691-FF45-99E2-E64F9015671D}"/>
              </a:ext>
            </a:extLst>
          </p:cNvPr>
          <p:cNvSpPr txBox="1">
            <a:spLocks/>
          </p:cNvSpPr>
          <p:nvPr userDrawn="1"/>
        </p:nvSpPr>
        <p:spPr>
          <a:xfrm>
            <a:off x="4475920" y="1643121"/>
            <a:ext cx="2122999" cy="774687"/>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the heat transfer in the wind, the Earth’s oceans, and the Earth’s mantle. </a:t>
            </a:r>
            <a:endParaRPr lang="en-US" sz="1200" dirty="0">
              <a:solidFill>
                <a:srgbClr val="000000"/>
              </a:solidFill>
              <a:latin typeface="Verdana" panose="020B0604030504040204" pitchFamily="34" charset="0"/>
            </a:endParaRPr>
          </a:p>
        </p:txBody>
      </p:sp>
      <p:sp>
        <p:nvSpPr>
          <p:cNvPr id="9" name="Content Placeholder 2">
            <a:extLst>
              <a:ext uri="{FF2B5EF4-FFF2-40B4-BE49-F238E27FC236}">
                <a16:creationId xmlns:a16="http://schemas.microsoft.com/office/drawing/2014/main" id="{49CC7677-DB04-E64E-A3EF-C90DDE436102}"/>
              </a:ext>
            </a:extLst>
          </p:cNvPr>
          <p:cNvSpPr txBox="1">
            <a:spLocks/>
          </p:cNvSpPr>
          <p:nvPr userDrawn="1"/>
        </p:nvSpPr>
        <p:spPr>
          <a:xfrm>
            <a:off x="4475921" y="2744133"/>
            <a:ext cx="2158562" cy="560921"/>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how sunburns are related to heat transfer. </a:t>
            </a:r>
            <a:endParaRPr lang="en-US" sz="1200" dirty="0">
              <a:solidFill>
                <a:srgbClr val="000000"/>
              </a:solidFill>
              <a:latin typeface="Verdana" panose="020B0604030504040204" pitchFamily="34" charset="0"/>
            </a:endParaRPr>
          </a:p>
        </p:txBody>
      </p:sp>
      <p:pic>
        <p:nvPicPr>
          <p:cNvPr id="12" name="Picture 11">
            <a:extLst>
              <a:ext uri="{FF2B5EF4-FFF2-40B4-BE49-F238E27FC236}">
                <a16:creationId xmlns:a16="http://schemas.microsoft.com/office/drawing/2014/main" id="{B6AC2771-8508-2443-8C91-52AE66BD07A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634483" y="1618937"/>
            <a:ext cx="860038" cy="868591"/>
          </a:xfrm>
          <a:prstGeom prst="rect">
            <a:avLst/>
          </a:prstGeom>
        </p:spPr>
      </p:pic>
      <p:pic>
        <p:nvPicPr>
          <p:cNvPr id="13" name="Picture 12">
            <a:extLst>
              <a:ext uri="{FF2B5EF4-FFF2-40B4-BE49-F238E27FC236}">
                <a16:creationId xmlns:a16="http://schemas.microsoft.com/office/drawing/2014/main" id="{19871508-3538-DB43-B853-853B9513A615}"/>
              </a:ext>
            </a:extLst>
          </p:cNvPr>
          <p:cNvPicPr>
            <a:picLocks noChangeAspect="1"/>
          </p:cNvPicPr>
          <p:nvPr userDrawn="1"/>
        </p:nvPicPr>
        <p:blipFill>
          <a:blip r:embed="rId3"/>
          <a:stretch>
            <a:fillRect/>
          </a:stretch>
        </p:blipFill>
        <p:spPr>
          <a:xfrm>
            <a:off x="6497319" y="616560"/>
            <a:ext cx="1163915" cy="838019"/>
          </a:xfrm>
          <a:prstGeom prst="rect">
            <a:avLst/>
          </a:prstGeom>
        </p:spPr>
      </p:pic>
      <p:pic>
        <p:nvPicPr>
          <p:cNvPr id="16" name="Picture 15">
            <a:extLst>
              <a:ext uri="{FF2B5EF4-FFF2-40B4-BE49-F238E27FC236}">
                <a16:creationId xmlns:a16="http://schemas.microsoft.com/office/drawing/2014/main" id="{D81AE14D-64D1-684F-AC87-2356CF3891D5}"/>
              </a:ext>
            </a:extLst>
          </p:cNvPr>
          <p:cNvPicPr>
            <a:picLocks noChangeAspect="1"/>
          </p:cNvPicPr>
          <p:nvPr userDrawn="1"/>
        </p:nvPicPr>
        <p:blipFill>
          <a:blip r:embed="rId4"/>
          <a:stretch>
            <a:fillRect/>
          </a:stretch>
        </p:blipFill>
        <p:spPr>
          <a:xfrm>
            <a:off x="6634483" y="2580885"/>
            <a:ext cx="840883" cy="887419"/>
          </a:xfrm>
          <a:prstGeom prst="rect">
            <a:avLst/>
          </a:prstGeom>
        </p:spPr>
      </p:pic>
    </p:spTree>
    <p:extLst>
      <p:ext uri="{BB962C8B-B14F-4D97-AF65-F5344CB8AC3E}">
        <p14:creationId xmlns:p14="http://schemas.microsoft.com/office/powerpoint/2010/main" val="344980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8D977397-32D8-41A5-B7CA-3CDF66C989E9}"/>
              </a:ext>
            </a:extLst>
          </p:cNvPr>
          <p:cNvSpPr/>
          <p:nvPr userDrawn="1"/>
        </p:nvSpPr>
        <p:spPr>
          <a:xfrm>
            <a:off x="693139" y="843377"/>
            <a:ext cx="3710857" cy="4234640"/>
          </a:xfrm>
          <a:custGeom>
            <a:avLst/>
            <a:gdLst>
              <a:gd name="connsiteX0" fmla="*/ 4 w 3666477"/>
              <a:gd name="connsiteY0" fmla="*/ 1366557 h 3577701"/>
              <a:gd name="connsiteX1" fmla="*/ 1833239 w 3666477"/>
              <a:gd name="connsiteY1" fmla="*/ 0 h 3577701"/>
              <a:gd name="connsiteX2" fmla="*/ 3666473 w 3666477"/>
              <a:gd name="connsiteY2" fmla="*/ 1366557 h 3577701"/>
              <a:gd name="connsiteX3" fmla="*/ 2966240 w 3666477"/>
              <a:gd name="connsiteY3" fmla="*/ 3577692 h 3577701"/>
              <a:gd name="connsiteX4" fmla="*/ 700237 w 3666477"/>
              <a:gd name="connsiteY4" fmla="*/ 3577692 h 3577701"/>
              <a:gd name="connsiteX5" fmla="*/ 4 w 3666477"/>
              <a:gd name="connsiteY5" fmla="*/ 1366557 h 3577701"/>
              <a:gd name="connsiteX0" fmla="*/ 0 w 3666469"/>
              <a:gd name="connsiteY0" fmla="*/ 1366557 h 3586579"/>
              <a:gd name="connsiteX1" fmla="*/ 1833235 w 3666469"/>
              <a:gd name="connsiteY1" fmla="*/ 0 h 3586579"/>
              <a:gd name="connsiteX2" fmla="*/ 3666469 w 3666469"/>
              <a:gd name="connsiteY2" fmla="*/ 1366557 h 3586579"/>
              <a:gd name="connsiteX3" fmla="*/ 2966236 w 3666469"/>
              <a:gd name="connsiteY3" fmla="*/ 3577692 h 3586579"/>
              <a:gd name="connsiteX4" fmla="*/ 45715 w 3666469"/>
              <a:gd name="connsiteY4" fmla="*/ 3586579 h 3586579"/>
              <a:gd name="connsiteX5" fmla="*/ 0 w 3666469"/>
              <a:gd name="connsiteY5" fmla="*/ 1366557 h 3586579"/>
              <a:gd name="connsiteX0" fmla="*/ 0 w 3666469"/>
              <a:gd name="connsiteY0" fmla="*/ 1366557 h 3595447"/>
              <a:gd name="connsiteX1" fmla="*/ 1833235 w 3666469"/>
              <a:gd name="connsiteY1" fmla="*/ 0 h 3595447"/>
              <a:gd name="connsiteX2" fmla="*/ 3666469 w 3666469"/>
              <a:gd name="connsiteY2" fmla="*/ 1366557 h 3595447"/>
              <a:gd name="connsiteX3" fmla="*/ 3658694 w 3666469"/>
              <a:gd name="connsiteY3" fmla="*/ 3595447 h 3595447"/>
              <a:gd name="connsiteX4" fmla="*/ 45715 w 3666469"/>
              <a:gd name="connsiteY4" fmla="*/ 3586579 h 3595447"/>
              <a:gd name="connsiteX5" fmla="*/ 0 w 3666469"/>
              <a:gd name="connsiteY5" fmla="*/ 1366557 h 3595447"/>
              <a:gd name="connsiteX0" fmla="*/ 16428 w 3682897"/>
              <a:gd name="connsiteY0" fmla="*/ 1366557 h 3595447"/>
              <a:gd name="connsiteX1" fmla="*/ 1849663 w 3682897"/>
              <a:gd name="connsiteY1" fmla="*/ 0 h 3595447"/>
              <a:gd name="connsiteX2" fmla="*/ 3682897 w 3682897"/>
              <a:gd name="connsiteY2" fmla="*/ 1366557 h 3595447"/>
              <a:gd name="connsiteX3" fmla="*/ 3675122 w 3682897"/>
              <a:gd name="connsiteY3" fmla="*/ 3595447 h 3595447"/>
              <a:gd name="connsiteX4" fmla="*/ 0 w 3682897"/>
              <a:gd name="connsiteY4" fmla="*/ 3586579 h 3595447"/>
              <a:gd name="connsiteX5" fmla="*/ 16428 w 3682897"/>
              <a:gd name="connsiteY5" fmla="*/ 1366557 h 3595447"/>
              <a:gd name="connsiteX0" fmla="*/ 16428 w 3682897"/>
              <a:gd name="connsiteY0" fmla="*/ 2005750 h 4234640"/>
              <a:gd name="connsiteX1" fmla="*/ 1840785 w 3682897"/>
              <a:gd name="connsiteY1" fmla="*/ 0 h 4234640"/>
              <a:gd name="connsiteX2" fmla="*/ 3682897 w 3682897"/>
              <a:gd name="connsiteY2" fmla="*/ 2005750 h 4234640"/>
              <a:gd name="connsiteX3" fmla="*/ 3675122 w 3682897"/>
              <a:gd name="connsiteY3" fmla="*/ 4234640 h 4234640"/>
              <a:gd name="connsiteX4" fmla="*/ 0 w 3682897"/>
              <a:gd name="connsiteY4" fmla="*/ 4225772 h 4234640"/>
              <a:gd name="connsiteX5" fmla="*/ 16428 w 3682897"/>
              <a:gd name="connsiteY5" fmla="*/ 2005750 h 4234640"/>
              <a:gd name="connsiteX0" fmla="*/ 0 w 3755245"/>
              <a:gd name="connsiteY0" fmla="*/ 1144616 h 4234640"/>
              <a:gd name="connsiteX1" fmla="*/ 1913133 w 3755245"/>
              <a:gd name="connsiteY1" fmla="*/ 0 h 4234640"/>
              <a:gd name="connsiteX2" fmla="*/ 3755245 w 3755245"/>
              <a:gd name="connsiteY2" fmla="*/ 2005750 h 4234640"/>
              <a:gd name="connsiteX3" fmla="*/ 3747470 w 3755245"/>
              <a:gd name="connsiteY3" fmla="*/ 4234640 h 4234640"/>
              <a:gd name="connsiteX4" fmla="*/ 72348 w 3755245"/>
              <a:gd name="connsiteY4" fmla="*/ 4225772 h 4234640"/>
              <a:gd name="connsiteX5" fmla="*/ 0 w 3755245"/>
              <a:gd name="connsiteY5" fmla="*/ 1144616 h 4234640"/>
              <a:gd name="connsiteX0" fmla="*/ 0 w 3710857"/>
              <a:gd name="connsiteY0" fmla="*/ 1144616 h 4234640"/>
              <a:gd name="connsiteX1" fmla="*/ 1868745 w 3710857"/>
              <a:gd name="connsiteY1" fmla="*/ 0 h 4234640"/>
              <a:gd name="connsiteX2" fmla="*/ 3710857 w 3710857"/>
              <a:gd name="connsiteY2" fmla="*/ 2005750 h 4234640"/>
              <a:gd name="connsiteX3" fmla="*/ 3703082 w 3710857"/>
              <a:gd name="connsiteY3" fmla="*/ 4234640 h 4234640"/>
              <a:gd name="connsiteX4" fmla="*/ 27960 w 3710857"/>
              <a:gd name="connsiteY4" fmla="*/ 4225772 h 4234640"/>
              <a:gd name="connsiteX5" fmla="*/ 0 w 3710857"/>
              <a:gd name="connsiteY5" fmla="*/ 1144616 h 4234640"/>
              <a:gd name="connsiteX0" fmla="*/ 0 w 3737490"/>
              <a:gd name="connsiteY0" fmla="*/ 1144616 h 4234640"/>
              <a:gd name="connsiteX1" fmla="*/ 1868745 w 3737490"/>
              <a:gd name="connsiteY1" fmla="*/ 0 h 4234640"/>
              <a:gd name="connsiteX2" fmla="*/ 3737490 w 3737490"/>
              <a:gd name="connsiteY2" fmla="*/ 1091350 h 4234640"/>
              <a:gd name="connsiteX3" fmla="*/ 3703082 w 3737490"/>
              <a:gd name="connsiteY3" fmla="*/ 4234640 h 4234640"/>
              <a:gd name="connsiteX4" fmla="*/ 27960 w 3737490"/>
              <a:gd name="connsiteY4" fmla="*/ 4225772 h 4234640"/>
              <a:gd name="connsiteX5" fmla="*/ 0 w 3737490"/>
              <a:gd name="connsiteY5" fmla="*/ 1144616 h 4234640"/>
              <a:gd name="connsiteX0" fmla="*/ 0 w 3746368"/>
              <a:gd name="connsiteY0" fmla="*/ 1144616 h 4234640"/>
              <a:gd name="connsiteX1" fmla="*/ 1868745 w 3746368"/>
              <a:gd name="connsiteY1" fmla="*/ 0 h 4234640"/>
              <a:gd name="connsiteX2" fmla="*/ 3746368 w 3746368"/>
              <a:gd name="connsiteY2" fmla="*/ 1082472 h 4234640"/>
              <a:gd name="connsiteX3" fmla="*/ 3703082 w 3746368"/>
              <a:gd name="connsiteY3" fmla="*/ 4234640 h 4234640"/>
              <a:gd name="connsiteX4" fmla="*/ 27960 w 3746368"/>
              <a:gd name="connsiteY4" fmla="*/ 4225772 h 4234640"/>
              <a:gd name="connsiteX5" fmla="*/ 0 w 3746368"/>
              <a:gd name="connsiteY5" fmla="*/ 1144616 h 4234640"/>
              <a:gd name="connsiteX0" fmla="*/ 0 w 3737490"/>
              <a:gd name="connsiteY0" fmla="*/ 1135738 h 4234640"/>
              <a:gd name="connsiteX1" fmla="*/ 1859867 w 3737490"/>
              <a:gd name="connsiteY1" fmla="*/ 0 h 4234640"/>
              <a:gd name="connsiteX2" fmla="*/ 3737490 w 3737490"/>
              <a:gd name="connsiteY2" fmla="*/ 1082472 h 4234640"/>
              <a:gd name="connsiteX3" fmla="*/ 3694204 w 3737490"/>
              <a:gd name="connsiteY3" fmla="*/ 4234640 h 4234640"/>
              <a:gd name="connsiteX4" fmla="*/ 19082 w 3737490"/>
              <a:gd name="connsiteY4" fmla="*/ 4225772 h 4234640"/>
              <a:gd name="connsiteX5" fmla="*/ 0 w 3737490"/>
              <a:gd name="connsiteY5" fmla="*/ 1135738 h 4234640"/>
              <a:gd name="connsiteX0" fmla="*/ 0 w 3710857"/>
              <a:gd name="connsiteY0" fmla="*/ 1135738 h 4234640"/>
              <a:gd name="connsiteX1" fmla="*/ 1859867 w 3710857"/>
              <a:gd name="connsiteY1" fmla="*/ 0 h 4234640"/>
              <a:gd name="connsiteX2" fmla="*/ 3710857 w 3710857"/>
              <a:gd name="connsiteY2" fmla="*/ 1073594 h 4234640"/>
              <a:gd name="connsiteX3" fmla="*/ 3694204 w 3710857"/>
              <a:gd name="connsiteY3" fmla="*/ 4234640 h 4234640"/>
              <a:gd name="connsiteX4" fmla="*/ 19082 w 3710857"/>
              <a:gd name="connsiteY4" fmla="*/ 4225772 h 4234640"/>
              <a:gd name="connsiteX5" fmla="*/ 0 w 3710857"/>
              <a:gd name="connsiteY5" fmla="*/ 1135738 h 423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0857" h="4234640">
                <a:moveTo>
                  <a:pt x="0" y="1135738"/>
                </a:moveTo>
                <a:lnTo>
                  <a:pt x="1859867" y="0"/>
                </a:lnTo>
                <a:lnTo>
                  <a:pt x="3710857" y="1073594"/>
                </a:lnTo>
                <a:cubicBezTo>
                  <a:pt x="3708265" y="1816557"/>
                  <a:pt x="3696796" y="3491677"/>
                  <a:pt x="3694204" y="4234640"/>
                </a:cubicBezTo>
                <a:lnTo>
                  <a:pt x="19082" y="4225772"/>
                </a:lnTo>
                <a:lnTo>
                  <a:pt x="0" y="1135738"/>
                </a:lnTo>
                <a:close/>
              </a:path>
            </a:pathLst>
          </a:cu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lawn in front of a house&#10;&#10;Description automatically generated">
            <a:extLst>
              <a:ext uri="{FF2B5EF4-FFF2-40B4-BE49-F238E27FC236}">
                <a16:creationId xmlns:a16="http://schemas.microsoft.com/office/drawing/2014/main" id="{5540963E-CB27-4FB2-9FEB-84B08258350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76474" y="843377"/>
            <a:ext cx="2784037" cy="1566021"/>
          </a:xfrm>
          <a:prstGeom prst="rect">
            <a:avLst/>
          </a:prstGeom>
          <a:effectLst>
            <a:outerShdw blurRad="50800" dist="38100" sx="102000" sy="102000" algn="l" rotWithShape="0">
              <a:prstClr val="black">
                <a:alpha val="40000"/>
              </a:prstClr>
            </a:outerShdw>
          </a:effectLst>
        </p:spPr>
      </p:pic>
      <p:pic>
        <p:nvPicPr>
          <p:cNvPr id="9" name="Picture 8" descr="An old barn in front of a house&#10;&#10;Description automatically generated">
            <a:extLst>
              <a:ext uri="{FF2B5EF4-FFF2-40B4-BE49-F238E27FC236}">
                <a16:creationId xmlns:a16="http://schemas.microsoft.com/office/drawing/2014/main" id="{666E0158-6478-4F6E-BA75-F7E478818AC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045911" y="1895376"/>
            <a:ext cx="2933928" cy="1953087"/>
          </a:xfrm>
          <a:prstGeom prst="rect">
            <a:avLst/>
          </a:prstGeom>
          <a:effectLst>
            <a:outerShdw blurRad="50800" dist="38100" dir="2700000" sx="102000" sy="102000" algn="tl" rotWithShape="0">
              <a:prstClr val="black">
                <a:alpha val="40000"/>
              </a:prstClr>
            </a:outerShdw>
          </a:effectLst>
        </p:spPr>
      </p:pic>
      <p:pic>
        <p:nvPicPr>
          <p:cNvPr id="11" name="Picture 10" descr="A picture containing outdoor, water, building, grass&#10;&#10;Description automatically generated">
            <a:extLst>
              <a:ext uri="{FF2B5EF4-FFF2-40B4-BE49-F238E27FC236}">
                <a16:creationId xmlns:a16="http://schemas.microsoft.com/office/drawing/2014/main" id="{8BA5DBD1-0756-4BDF-88DE-251A2E4C559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3085" t="602" b="-602"/>
          <a:stretch/>
        </p:blipFill>
        <p:spPr>
          <a:xfrm>
            <a:off x="5770485" y="962991"/>
            <a:ext cx="2246051" cy="1864769"/>
          </a:xfrm>
          <a:prstGeom prst="rect">
            <a:avLst/>
          </a:prstGeom>
          <a:effectLst>
            <a:outerShdw blurRad="50800" dist="38100" dir="2700000" sx="102000" sy="102000" algn="tl" rotWithShape="0">
              <a:prstClr val="black">
                <a:alpha val="40000"/>
              </a:prstClr>
            </a:outerShdw>
          </a:effectLst>
        </p:spPr>
      </p:pic>
      <p:pic>
        <p:nvPicPr>
          <p:cNvPr id="13" name="Picture 12" descr="A large tower in a garden&#10;&#10;Description automatically generated">
            <a:extLst>
              <a:ext uri="{FF2B5EF4-FFF2-40B4-BE49-F238E27FC236}">
                <a16:creationId xmlns:a16="http://schemas.microsoft.com/office/drawing/2014/main" id="{E5213F85-C22A-44DA-A7A3-443B0C304D70}"/>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l="17059"/>
          <a:stretch/>
        </p:blipFill>
        <p:spPr>
          <a:xfrm>
            <a:off x="9632272" y="3397694"/>
            <a:ext cx="2246051" cy="1680323"/>
          </a:xfrm>
          <a:prstGeom prst="rect">
            <a:avLst/>
          </a:prstGeom>
          <a:effectLst>
            <a:outerShdw blurRad="50800" dist="38100" dir="2700000" sx="102000" sy="102000" algn="tl" rotWithShape="0">
              <a:prstClr val="black">
                <a:alpha val="40000"/>
              </a:prstClr>
            </a:outerShdw>
          </a:effectLst>
        </p:spPr>
      </p:pic>
      <p:sp>
        <p:nvSpPr>
          <p:cNvPr id="14" name="TextBox 13">
            <a:extLst>
              <a:ext uri="{FF2B5EF4-FFF2-40B4-BE49-F238E27FC236}">
                <a16:creationId xmlns:a16="http://schemas.microsoft.com/office/drawing/2014/main" id="{F58D62AC-8903-48E4-8D3A-FB519501A873}"/>
              </a:ext>
            </a:extLst>
          </p:cNvPr>
          <p:cNvSpPr txBox="1"/>
          <p:nvPr userDrawn="1"/>
        </p:nvSpPr>
        <p:spPr>
          <a:xfrm>
            <a:off x="4599640" y="3923244"/>
            <a:ext cx="4781433" cy="1200329"/>
          </a:xfrm>
          <a:prstGeom prst="rect">
            <a:avLst/>
          </a:prstGeom>
          <a:noFill/>
        </p:spPr>
        <p:txBody>
          <a:bodyPr wrap="square" rtlCol="0">
            <a:spAutoFit/>
          </a:bodyPr>
          <a:lstStyle/>
          <a:p>
            <a:r>
              <a:rPr lang="en-US" sz="1800" dirty="0">
                <a:latin typeface="Verdana" panose="020B0604030504040204" pitchFamily="34" charset="0"/>
                <a:ea typeface="Verdana" panose="020B0604030504040204" pitchFamily="34" charset="0"/>
              </a:rPr>
              <a:t>When electricity isn’t available, explain how the location and design of a house can help control temperature using conduction, convection, and radiation.</a:t>
            </a:r>
          </a:p>
        </p:txBody>
      </p:sp>
    </p:spTree>
    <p:extLst>
      <p:ext uri="{BB962C8B-B14F-4D97-AF65-F5344CB8AC3E}">
        <p14:creationId xmlns:p14="http://schemas.microsoft.com/office/powerpoint/2010/main" val="1333327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descr="A sunset in the background&#10;&#10;Description automatically generated">
            <a:extLst>
              <a:ext uri="{FF2B5EF4-FFF2-40B4-BE49-F238E27FC236}">
                <a16:creationId xmlns:a16="http://schemas.microsoft.com/office/drawing/2014/main" id="{15B73C1A-21D1-4657-AD77-6465A067013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023584" y="842693"/>
            <a:ext cx="5705770" cy="4278874"/>
          </a:xfrm>
          <a:prstGeom prst="rect">
            <a:avLst/>
          </a:prstGeom>
          <a:effectLst>
            <a:outerShdw blurRad="215900" dist="38100" dir="2700000" sx="102000" sy="102000" algn="tl" rotWithShape="0">
              <a:prstClr val="black">
                <a:alpha val="40000"/>
              </a:prstClr>
            </a:outerShdw>
          </a:effectLst>
        </p:spPr>
      </p:pic>
      <p:sp>
        <p:nvSpPr>
          <p:cNvPr id="14" name="TextBox 13">
            <a:extLst>
              <a:ext uri="{FF2B5EF4-FFF2-40B4-BE49-F238E27FC236}">
                <a16:creationId xmlns:a16="http://schemas.microsoft.com/office/drawing/2014/main" id="{F58D62AC-8903-48E4-8D3A-FB519501A873}"/>
              </a:ext>
            </a:extLst>
          </p:cNvPr>
          <p:cNvSpPr txBox="1"/>
          <p:nvPr userDrawn="1"/>
        </p:nvSpPr>
        <p:spPr>
          <a:xfrm>
            <a:off x="7602245" y="2827768"/>
            <a:ext cx="4224763" cy="2293799"/>
          </a:xfrm>
          <a:prstGeom prst="ellipse">
            <a:avLst/>
          </a:prstGeom>
          <a:noFill/>
        </p:spPr>
        <p:txBody>
          <a:bodyPr wrap="square" rtlCol="0">
            <a:spAutoFit/>
          </a:bodyPr>
          <a:lstStyle/>
          <a:p>
            <a:pPr algn="ctr"/>
            <a:r>
              <a:rPr lang="en-US" sz="2000" dirty="0">
                <a:solidFill>
                  <a:schemeClr val="bg1"/>
                </a:solidFill>
                <a:latin typeface="Verdana" panose="020B0604030504040204" pitchFamily="34" charset="0"/>
                <a:ea typeface="Verdana" panose="020B0604030504040204" pitchFamily="34" charset="0"/>
              </a:rPr>
              <a:t>Give an example of how radiation is transformed into other forms of energy</a:t>
            </a:r>
            <a:r>
              <a:rPr lang="en-US" sz="1800" dirty="0">
                <a:solidFill>
                  <a:schemeClr val="bg1"/>
                </a:solidFill>
                <a:latin typeface="Verdana" panose="020B0604030504040204" pitchFamily="34" charset="0"/>
                <a:ea typeface="Verdana" panose="020B0604030504040204" pitchFamily="34" charset="0"/>
              </a:rPr>
              <a:t>.</a:t>
            </a:r>
          </a:p>
        </p:txBody>
      </p:sp>
      <p:sp>
        <p:nvSpPr>
          <p:cNvPr id="6" name="Sun 5">
            <a:extLst>
              <a:ext uri="{FF2B5EF4-FFF2-40B4-BE49-F238E27FC236}">
                <a16:creationId xmlns:a16="http://schemas.microsoft.com/office/drawing/2014/main" id="{731FC624-644C-46A6-8913-73360618A040}"/>
              </a:ext>
            </a:extLst>
          </p:cNvPr>
          <p:cNvSpPr/>
          <p:nvPr userDrawn="1"/>
        </p:nvSpPr>
        <p:spPr>
          <a:xfrm>
            <a:off x="745724" y="707984"/>
            <a:ext cx="4820575" cy="4714810"/>
          </a:xfrm>
          <a:prstGeom prst="sun">
            <a:avLst>
              <a:gd name="adj" fmla="val 18359"/>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55440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7D8625-4412-4B07-81E1-293311B8AA2B}"/>
              </a:ext>
            </a:extLst>
          </p:cNvPr>
          <p:cNvSpPr/>
          <p:nvPr userDrawn="1"/>
        </p:nvSpPr>
        <p:spPr>
          <a:xfrm>
            <a:off x="355107" y="1180730"/>
            <a:ext cx="4927107" cy="353331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http://cdn2max.roojoom.netdna-cdn.com/treks/abedmmasalha_wml-mwthr-l-tq-lhrr1396419924445.jpg">
            <a:extLst>
              <a:ext uri="{FF2B5EF4-FFF2-40B4-BE49-F238E27FC236}">
                <a16:creationId xmlns:a16="http://schemas.microsoft.com/office/drawing/2014/main" id="{CB3373E7-F84A-4456-9845-7180DFE6F327}"/>
              </a:ext>
            </a:extLst>
          </p:cNvPr>
          <p:cNvPicPr>
            <a:picLocks noChangeAspect="1" noChangeArrowheads="1"/>
          </p:cNvPicPr>
          <p:nvPr userDrawn="1"/>
        </p:nvPicPr>
        <p:blipFill>
          <a:blip r:embed="rId2" cstate="print"/>
          <a:srcRect/>
          <a:stretch>
            <a:fillRect/>
          </a:stretch>
        </p:blipFill>
        <p:spPr bwMode="auto">
          <a:xfrm>
            <a:off x="747349" y="1496117"/>
            <a:ext cx="4093820" cy="2889451"/>
          </a:xfrm>
          <a:prstGeom prst="rect">
            <a:avLst/>
          </a:prstGeom>
          <a:noFill/>
        </p:spPr>
      </p:pic>
      <p:sp>
        <p:nvSpPr>
          <p:cNvPr id="4" name="TextBox 3">
            <a:extLst>
              <a:ext uri="{FF2B5EF4-FFF2-40B4-BE49-F238E27FC236}">
                <a16:creationId xmlns:a16="http://schemas.microsoft.com/office/drawing/2014/main" id="{4A53AB62-FC7C-4FFE-B251-D506A20786E0}"/>
              </a:ext>
            </a:extLst>
          </p:cNvPr>
          <p:cNvSpPr txBox="1"/>
          <p:nvPr userDrawn="1"/>
        </p:nvSpPr>
        <p:spPr>
          <a:xfrm>
            <a:off x="5486398" y="988874"/>
            <a:ext cx="6480699" cy="2031325"/>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The Law of Conservation of Energy tells us that energy can neither be created nor destroyed. With that knowledge and your understanding of conduction, convection, and radiation, predict what happens to: </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(1) the air above the stove, (2) the person’s hand, and (3) the burner on the stove.</a:t>
            </a:r>
          </a:p>
        </p:txBody>
      </p:sp>
      <p:sp>
        <p:nvSpPr>
          <p:cNvPr id="9" name="Rectangle: Rounded Corners 8">
            <a:extLst>
              <a:ext uri="{FF2B5EF4-FFF2-40B4-BE49-F238E27FC236}">
                <a16:creationId xmlns:a16="http://schemas.microsoft.com/office/drawing/2014/main" id="{6A200BDC-1893-4D73-B2C8-C067CC45B71C}"/>
              </a:ext>
            </a:extLst>
          </p:cNvPr>
          <p:cNvSpPr/>
          <p:nvPr userDrawn="1"/>
        </p:nvSpPr>
        <p:spPr>
          <a:xfrm>
            <a:off x="5638709" y="3020199"/>
            <a:ext cx="6176075" cy="2031325"/>
          </a:xfrm>
          <a:prstGeom prst="roundRect">
            <a:avLst>
              <a:gd name="adj" fmla="val 0"/>
            </a:avLst>
          </a:prstGeom>
          <a:solidFill>
            <a:schemeClr val="bg1"/>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351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2E96EA-94DB-4EC2-B8CC-43D684C1D83F}"/>
              </a:ext>
            </a:extLst>
          </p:cNvPr>
          <p:cNvSpPr/>
          <p:nvPr userDrawn="1"/>
        </p:nvSpPr>
        <p:spPr>
          <a:xfrm>
            <a:off x="4479010" y="19800"/>
            <a:ext cx="7636790" cy="2585323"/>
          </a:xfrm>
          <a:prstGeom prst="rect">
            <a:avLst/>
          </a:prstGeom>
        </p:spPr>
        <p:txBody>
          <a:bodyPr wrap="square">
            <a:spAutoFit/>
          </a:bodyPr>
          <a:lstStyle/>
          <a:p>
            <a:pPr marL="0" indent="0">
              <a:buNone/>
            </a:pPr>
            <a:r>
              <a:rPr lang="is-IS" sz="1800" b="1" dirty="0">
                <a:latin typeface="Verdana" panose="020B0604030504040204" pitchFamily="34" charset="0"/>
                <a:ea typeface="Verdana" panose="020B0604030504040204" pitchFamily="34" charset="0"/>
              </a:rPr>
              <a:t>Give your best answer to...</a:t>
            </a:r>
            <a:br>
              <a:rPr lang="is-IS" sz="1800" b="1" dirty="0">
                <a:latin typeface="Verdana" panose="020B0604030504040204" pitchFamily="34" charset="0"/>
                <a:ea typeface="Verdana" panose="020B0604030504040204" pitchFamily="34" charset="0"/>
              </a:rPr>
            </a:br>
            <a:endParaRPr lang="is-IS" sz="1800" b="1" dirty="0">
              <a:latin typeface="Verdana" panose="020B0604030504040204" pitchFamily="34" charset="0"/>
              <a:ea typeface="Verdana" panose="020B0604030504040204" pitchFamily="34" charset="0"/>
            </a:endParaRPr>
          </a:p>
          <a:p>
            <a:pPr marL="594360" indent="-594360">
              <a:buAutoNum type="arabicPeriod"/>
            </a:pPr>
            <a:r>
              <a:rPr kumimoji="0" lang="is-I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conduction, convection and radiation and give examples.</a:t>
            </a:r>
          </a:p>
          <a:p>
            <a:pPr marL="0" indent="0">
              <a:buNone/>
            </a:pPr>
            <a:br>
              <a:rPr lang="is-IS" sz="1800" dirty="0">
                <a:latin typeface="Verdana" panose="020B0604030504040204" pitchFamily="34" charset="0"/>
                <a:ea typeface="Verdana" panose="020B0604030504040204" pitchFamily="34" charset="0"/>
              </a:rPr>
            </a:b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79513D97-490B-44B5-867D-55A05FC5D8DC}"/>
              </a:ext>
            </a:extLst>
          </p:cNvPr>
          <p:cNvSpPr/>
          <p:nvPr userDrawn="1"/>
        </p:nvSpPr>
        <p:spPr>
          <a:xfrm>
            <a:off x="-1" y="2348134"/>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Check for Understanding</a:t>
            </a:r>
          </a:p>
        </p:txBody>
      </p:sp>
    </p:spTree>
    <p:extLst>
      <p:ext uri="{BB962C8B-B14F-4D97-AF65-F5344CB8AC3E}">
        <p14:creationId xmlns:p14="http://schemas.microsoft.com/office/powerpoint/2010/main" val="2687438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75C0A-823E-4301-80B2-57CDFD64CD77}"/>
              </a:ext>
            </a:extLst>
          </p:cNvPr>
          <p:cNvSpPr/>
          <p:nvPr userDrawn="1"/>
        </p:nvSpPr>
        <p:spPr>
          <a:xfrm>
            <a:off x="0" y="2249413"/>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Still have questions?</a:t>
            </a:r>
          </a:p>
        </p:txBody>
      </p:sp>
      <p:sp>
        <p:nvSpPr>
          <p:cNvPr id="5" name="TextBox 4">
            <a:extLst>
              <a:ext uri="{FF2B5EF4-FFF2-40B4-BE49-F238E27FC236}">
                <a16:creationId xmlns:a16="http://schemas.microsoft.com/office/drawing/2014/main" id="{579DB70D-2861-44B1-B290-22BAD61EB16B}"/>
              </a:ext>
            </a:extLst>
          </p:cNvPr>
          <p:cNvSpPr txBox="1"/>
          <p:nvPr userDrawn="1"/>
        </p:nvSpPr>
        <p:spPr>
          <a:xfrm>
            <a:off x="4467109" y="648771"/>
            <a:ext cx="7660105" cy="2031325"/>
          </a:xfrm>
          <a:prstGeom prst="rect">
            <a:avLst/>
          </a:prstGeom>
          <a:noFill/>
        </p:spPr>
        <p:txBody>
          <a:bodyPr wrap="square" rtlCol="0">
            <a:spAutoFit/>
          </a:bodyPr>
          <a:lstStyle/>
          <a:p>
            <a:pPr marL="0" indent="0">
              <a:buFont typeface="Arial" panose="020B0604020202020204" pitchFamily="34" charset="0"/>
              <a:buNone/>
            </a:pPr>
            <a:r>
              <a:rPr lang="en-US" dirty="0">
                <a:latin typeface="Verdana" panose="020B0604030504040204" pitchFamily="34" charset="0"/>
                <a:ea typeface="Verdana" panose="020B0604030504040204" pitchFamily="34" charset="0"/>
              </a:rPr>
              <a:t>Which essential questions do you still need help to understand?</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408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3735238" y="0"/>
            <a:ext cx="5029200" cy="548640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4" name="Title 1"/>
          <p:cNvSpPr txBox="1">
            <a:spLocks/>
          </p:cNvSpPr>
          <p:nvPr userDrawn="1"/>
        </p:nvSpPr>
        <p:spPr>
          <a:xfrm>
            <a:off x="3735238" y="3238805"/>
            <a:ext cx="4962833" cy="19064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i="0" kern="1200">
                <a:solidFill>
                  <a:schemeClr val="bg1"/>
                </a:solidFill>
                <a:latin typeface="Century Gothic" charset="0"/>
                <a:ea typeface="Century Gothic" charset="0"/>
                <a:cs typeface="Century Gothic"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Conduction, Convection, and Radiation</a:t>
            </a:r>
          </a:p>
        </p:txBody>
      </p:sp>
      <p:sp>
        <p:nvSpPr>
          <p:cNvPr id="5" name="Subtitle 2"/>
          <p:cNvSpPr txBox="1">
            <a:spLocks/>
          </p:cNvSpPr>
          <p:nvPr userDrawn="1"/>
        </p:nvSpPr>
        <p:spPr>
          <a:xfrm>
            <a:off x="3793494" y="5096376"/>
            <a:ext cx="4846320" cy="448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sz="1800" b="1" kern="1200">
                <a:solidFill>
                  <a:schemeClr val="bg1"/>
                </a:solidFill>
                <a:latin typeface="Century Gothic" charset="0"/>
                <a:ea typeface="Century Gothic" charset="0"/>
                <a:cs typeface="Century Gothic" charset="0"/>
              </a:defRPr>
            </a:lvl1pPr>
            <a:lvl2pPr marL="457200" indent="0" algn="ctr" defTabSz="914400" rtl="0" eaLnBrk="1" latinLnBrk="0" hangingPunct="1">
              <a:lnSpc>
                <a:spcPct val="90000"/>
              </a:lnSpc>
              <a:spcBef>
                <a:spcPts val="400"/>
              </a:spcBef>
              <a:buFont typeface="Arial" panose="020B0604020202020204" pitchFamily="34" charset="0"/>
              <a:buNone/>
              <a:defRPr sz="2000" kern="1200">
                <a:solidFill>
                  <a:schemeClr val="tx1"/>
                </a:solidFill>
                <a:latin typeface="Century Gothic" charset="0"/>
                <a:ea typeface="Century Gothic" charset="0"/>
                <a:cs typeface="Century Gothic" charset="0"/>
              </a:defRPr>
            </a:lvl2pPr>
            <a:lvl3pPr marL="914400" indent="0" algn="ctr" defTabSz="914400" rtl="0" eaLnBrk="1" latinLnBrk="0" hangingPunct="1">
              <a:lnSpc>
                <a:spcPct val="90000"/>
              </a:lnSpc>
              <a:spcBef>
                <a:spcPts val="400"/>
              </a:spcBef>
              <a:buFont typeface="Arial" panose="020B0604020202020204" pitchFamily="34" charset="0"/>
              <a:buNone/>
              <a:defRPr sz="1800" kern="1200">
                <a:solidFill>
                  <a:schemeClr val="tx1"/>
                </a:solidFill>
                <a:latin typeface="Century Gothic" charset="0"/>
                <a:ea typeface="Century Gothic" charset="0"/>
                <a:cs typeface="Century Gothic" charset="0"/>
              </a:defRPr>
            </a:lvl3pPr>
            <a:lvl4pPr marL="1371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4pPr>
            <a:lvl5pPr marL="18288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5pPr>
            <a:lvl6pPr marL="22860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Presented by </a:t>
            </a:r>
            <a:r>
              <a:rPr kumimoji="0" lang="en-US" sz="1800" b="1" i="0" u="none" strike="noStrike" kern="1200" cap="none" spc="0" normalizeH="0" baseline="0" noProof="0" dirty="0" err="1">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Kesler</a:t>
            </a:r>
            <a:r>
              <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 Science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62" r="20266"/>
          <a:stretch/>
        </p:blipFill>
        <p:spPr>
          <a:xfrm>
            <a:off x="4124" y="776536"/>
            <a:ext cx="1518250" cy="389519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35238" y="0"/>
            <a:ext cx="5029200" cy="3238805"/>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5429" r="23530"/>
          <a:stretch/>
        </p:blipFill>
        <p:spPr>
          <a:xfrm>
            <a:off x="8916015" y="777240"/>
            <a:ext cx="3286664" cy="3886200"/>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r="21788"/>
          <a:stretch/>
        </p:blipFill>
        <p:spPr>
          <a:xfrm>
            <a:off x="1635136" y="776536"/>
            <a:ext cx="2018584" cy="3886904"/>
          </a:xfrm>
          <a:prstGeom prst="rect">
            <a:avLst/>
          </a:prstGeom>
        </p:spPr>
      </p:pic>
      <p:grpSp>
        <p:nvGrpSpPr>
          <p:cNvPr id="10" name="Group 9">
            <a:extLst>
              <a:ext uri="{FF2B5EF4-FFF2-40B4-BE49-F238E27FC236}">
                <a16:creationId xmlns:a16="http://schemas.microsoft.com/office/drawing/2014/main" id="{A35A1452-80AD-4EE4-A51B-F42C535C33CE}"/>
              </a:ext>
            </a:extLst>
          </p:cNvPr>
          <p:cNvGrpSpPr/>
          <p:nvPr userDrawn="1"/>
        </p:nvGrpSpPr>
        <p:grpSpPr>
          <a:xfrm>
            <a:off x="142302" y="197539"/>
            <a:ext cx="383815" cy="383815"/>
            <a:chOff x="245327" y="410956"/>
            <a:chExt cx="383815" cy="383815"/>
          </a:xfrm>
        </p:grpSpPr>
        <p:sp>
          <p:nvSpPr>
            <p:cNvPr id="11" name="Oval 10">
              <a:extLst>
                <a:ext uri="{FF2B5EF4-FFF2-40B4-BE49-F238E27FC236}">
                  <a16:creationId xmlns:a16="http://schemas.microsoft.com/office/drawing/2014/main" id="{288BD43C-C600-4BD4-A2CE-64DE6E34A764}"/>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2" name="Freeform: Shape 11">
              <a:extLst>
                <a:ext uri="{FF2B5EF4-FFF2-40B4-BE49-F238E27FC236}">
                  <a16:creationId xmlns:a16="http://schemas.microsoft.com/office/drawing/2014/main" id="{5D1692D4-94AA-46EB-A68C-BD403797A3C5}"/>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dirty="0">
                <a:latin typeface="Verdana" panose="020B0604030504040204" pitchFamily="34" charset="0"/>
              </a:endParaRPr>
            </a:p>
          </p:txBody>
        </p:sp>
      </p:grpSp>
      <p:grpSp>
        <p:nvGrpSpPr>
          <p:cNvPr id="13" name="Group 12">
            <a:extLst>
              <a:ext uri="{FF2B5EF4-FFF2-40B4-BE49-F238E27FC236}">
                <a16:creationId xmlns:a16="http://schemas.microsoft.com/office/drawing/2014/main" id="{8AFF888B-4DF4-46CF-B4B6-144BF19543FE}"/>
              </a:ext>
            </a:extLst>
          </p:cNvPr>
          <p:cNvGrpSpPr/>
          <p:nvPr userDrawn="1"/>
        </p:nvGrpSpPr>
        <p:grpSpPr>
          <a:xfrm>
            <a:off x="1007293" y="197441"/>
            <a:ext cx="388989" cy="383815"/>
            <a:chOff x="1055994" y="2436706"/>
            <a:chExt cx="388989" cy="383815"/>
          </a:xfrm>
        </p:grpSpPr>
        <p:sp>
          <p:nvSpPr>
            <p:cNvPr id="14" name="Oval 13">
              <a:extLst>
                <a:ext uri="{FF2B5EF4-FFF2-40B4-BE49-F238E27FC236}">
                  <a16:creationId xmlns:a16="http://schemas.microsoft.com/office/drawing/2014/main" id="{66EA980B-7CE7-4BEC-9D4C-3FC8E134B432}"/>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5" name="Graphic 14" descr="Gears">
              <a:extLst>
                <a:ext uri="{FF2B5EF4-FFF2-40B4-BE49-F238E27FC236}">
                  <a16:creationId xmlns:a16="http://schemas.microsoft.com/office/drawing/2014/main" id="{60E58EC3-ED66-496B-BE65-C6CC0EC1FA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5994" y="2436706"/>
              <a:ext cx="383814" cy="383814"/>
            </a:xfrm>
            <a:prstGeom prst="rect">
              <a:avLst/>
            </a:prstGeom>
          </p:spPr>
        </p:pic>
      </p:grpSp>
      <p:grpSp>
        <p:nvGrpSpPr>
          <p:cNvPr id="16" name="Group 15">
            <a:extLst>
              <a:ext uri="{FF2B5EF4-FFF2-40B4-BE49-F238E27FC236}">
                <a16:creationId xmlns:a16="http://schemas.microsoft.com/office/drawing/2014/main" id="{0B6B9E35-6BFB-44E3-A7A2-32F424896FC3}"/>
              </a:ext>
            </a:extLst>
          </p:cNvPr>
          <p:cNvGrpSpPr/>
          <p:nvPr userDrawn="1"/>
        </p:nvGrpSpPr>
        <p:grpSpPr>
          <a:xfrm>
            <a:off x="1872283" y="150741"/>
            <a:ext cx="404212" cy="404212"/>
            <a:chOff x="1050970" y="3562862"/>
            <a:chExt cx="404212" cy="404212"/>
          </a:xfrm>
        </p:grpSpPr>
        <p:sp>
          <p:nvSpPr>
            <p:cNvPr id="17" name="Oval 16">
              <a:extLst>
                <a:ext uri="{FF2B5EF4-FFF2-40B4-BE49-F238E27FC236}">
                  <a16:creationId xmlns:a16="http://schemas.microsoft.com/office/drawing/2014/main" id="{AFAA5F6A-AAF1-4A20-B1A3-92A48E59C46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8" name="Graphic 17" descr="Umbrella">
              <a:extLst>
                <a:ext uri="{FF2B5EF4-FFF2-40B4-BE49-F238E27FC236}">
                  <a16:creationId xmlns:a16="http://schemas.microsoft.com/office/drawing/2014/main" id="{741AFBD1-011C-4899-B36F-5D810380618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1169" y="3573061"/>
              <a:ext cx="383814" cy="383814"/>
            </a:xfrm>
            <a:prstGeom prst="rect">
              <a:avLst/>
            </a:prstGeom>
          </p:spPr>
        </p:pic>
      </p:grpSp>
    </p:spTree>
    <p:extLst>
      <p:ext uri="{BB962C8B-B14F-4D97-AF65-F5344CB8AC3E}">
        <p14:creationId xmlns:p14="http://schemas.microsoft.com/office/powerpoint/2010/main" val="18181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2" descr="http://upload.wikimedia.org/wikipedia/commons/d/d8/Cup_for_Heat_Conduction_2010-08-17.png"/>
          <p:cNvPicPr>
            <a:picLocks noChangeAspect="1" noChangeArrowheads="1"/>
          </p:cNvPicPr>
          <p:nvPr userDrawn="1"/>
        </p:nvPicPr>
        <p:blipFill>
          <a:blip r:embed="rId2" cstate="print"/>
          <a:srcRect/>
          <a:stretch>
            <a:fillRect/>
          </a:stretch>
        </p:blipFill>
        <p:spPr bwMode="auto">
          <a:xfrm>
            <a:off x="141124" y="1429305"/>
            <a:ext cx="2550085" cy="3193610"/>
          </a:xfrm>
          <a:prstGeom prst="rect">
            <a:avLst/>
          </a:prstGeom>
          <a:noFill/>
        </p:spPr>
      </p:pic>
      <p:sp>
        <p:nvSpPr>
          <p:cNvPr id="5" name="Content Placeholder 6"/>
          <p:cNvSpPr txBox="1">
            <a:spLocks/>
          </p:cNvSpPr>
          <p:nvPr userDrawn="1"/>
        </p:nvSpPr>
        <p:spPr>
          <a:xfrm>
            <a:off x="3220040" y="1282969"/>
            <a:ext cx="5018437" cy="3874958"/>
          </a:xfrm>
          <a:prstGeom prst="rect">
            <a:avLst/>
          </a:prstGeom>
        </p:spPr>
        <p:txBody>
          <a:bodyPr vert="horz" lIns="91440" tIns="45720" rIns="91440" bIns="45720" rtlCol="0">
            <a:normAutofit fontScale="92500" lnSpcReduction="2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Conduction - (direct contact)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Touching a metal spoon in a cup of hot liquid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Putting a heating pad on your back</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Feeling the heat from a hot poker in a fire place</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Placing a hand on top of a basket of hot rolls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7B56A4FF-360D-4DDC-81C5-48C43ABFBE81}"/>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Rounded Corners 1">
            <a:extLst>
              <a:ext uri="{FF2B5EF4-FFF2-40B4-BE49-F238E27FC236}">
                <a16:creationId xmlns:a16="http://schemas.microsoft.com/office/drawing/2014/main" id="{2B800763-7F11-4FFB-979B-1F70E170FBA0}"/>
              </a:ext>
            </a:extLst>
          </p:cNvPr>
          <p:cNvSpPr/>
          <p:nvPr userDrawn="1"/>
        </p:nvSpPr>
        <p:spPr>
          <a:xfrm>
            <a:off x="2867486" y="1118588"/>
            <a:ext cx="5628443" cy="4039340"/>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3E8A2E3-62CA-4345-9AB3-C5DD5E8ED6FD}"/>
              </a:ext>
            </a:extLst>
          </p:cNvPr>
          <p:cNvSpPr/>
          <p:nvPr userDrawn="1"/>
        </p:nvSpPr>
        <p:spPr>
          <a:xfrm>
            <a:off x="8848483" y="1516906"/>
            <a:ext cx="2885243" cy="1998651"/>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53E04E-B835-4540-95AD-CF9C07EAD3CE}"/>
              </a:ext>
            </a:extLst>
          </p:cNvPr>
          <p:cNvSpPr txBox="1"/>
          <p:nvPr userDrawn="1"/>
        </p:nvSpPr>
        <p:spPr>
          <a:xfrm>
            <a:off x="9028590" y="1793289"/>
            <a:ext cx="2565647" cy="523220"/>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List one more example of conduction.</a:t>
            </a:r>
          </a:p>
        </p:txBody>
      </p:sp>
    </p:spTree>
    <p:extLst>
      <p:ext uri="{BB962C8B-B14F-4D97-AF65-F5344CB8AC3E}">
        <p14:creationId xmlns:p14="http://schemas.microsoft.com/office/powerpoint/2010/main" val="13567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ssolv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dissolv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Content Placeholder 8"/>
          <p:cNvSpPr txBox="1">
            <a:spLocks/>
          </p:cNvSpPr>
          <p:nvPr userDrawn="1"/>
        </p:nvSpPr>
        <p:spPr>
          <a:xfrm>
            <a:off x="170937" y="725337"/>
            <a:ext cx="5384193" cy="4445421"/>
          </a:xfrm>
          <a:prstGeom prst="rect">
            <a:avLst/>
          </a:prstGeom>
        </p:spPr>
        <p:txBody>
          <a:bodyPr vert="horz" lIns="91440" tIns="45720" rIns="91440" bIns="45720" rtlCol="0">
            <a:normAutofit fontScale="85000" lnSpcReduction="1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Convection –(hot rising/cold sinking)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Macaroni rising and falling in a pot of boiling water</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Lava lamp rising and sinking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magma rising in the mantle, cold sinking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air rising in the atmosphere, cold sinking</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water rising in the oceans, cold sinking</a:t>
            </a:r>
          </a:p>
        </p:txBody>
      </p:sp>
      <p:pic>
        <p:nvPicPr>
          <p:cNvPr id="9" name="Picture 8" descr="https://upload.wikimedia.org/wikipedia/commons/thumb/f/f5/ConvectionCells.svg/1280px-ConvectionCells.svg.png">
            <a:extLst>
              <a:ext uri="{FF2B5EF4-FFF2-40B4-BE49-F238E27FC236}">
                <a16:creationId xmlns:a16="http://schemas.microsoft.com/office/drawing/2014/main" id="{57AD8480-73B8-4A9B-84DE-CE730DB2BAF6}"/>
              </a:ext>
            </a:extLst>
          </p:cNvPr>
          <p:cNvPicPr>
            <a:picLocks noChangeAspect="1" noChangeArrowheads="1"/>
          </p:cNvPicPr>
          <p:nvPr userDrawn="1"/>
        </p:nvPicPr>
        <p:blipFill>
          <a:blip r:embed="rId2" cstate="print"/>
          <a:srcRect/>
          <a:stretch>
            <a:fillRect/>
          </a:stretch>
        </p:blipFill>
        <p:spPr bwMode="auto">
          <a:xfrm>
            <a:off x="7966230" y="1469735"/>
            <a:ext cx="4078157" cy="2937547"/>
          </a:xfrm>
          <a:prstGeom prst="rect">
            <a:avLst/>
          </a:prstGeom>
          <a:noFill/>
        </p:spPr>
      </p:pic>
      <p:sp>
        <p:nvSpPr>
          <p:cNvPr id="10" name="TextBox 9">
            <a:extLst>
              <a:ext uri="{FF2B5EF4-FFF2-40B4-BE49-F238E27FC236}">
                <a16:creationId xmlns:a16="http://schemas.microsoft.com/office/drawing/2014/main" id="{9183D007-B8FB-4346-BAED-54F668EBCDB1}"/>
              </a:ext>
            </a:extLst>
          </p:cNvPr>
          <p:cNvSpPr txBox="1"/>
          <p:nvPr userDrawn="1"/>
        </p:nvSpPr>
        <p:spPr>
          <a:xfrm>
            <a:off x="8396409" y="1047628"/>
            <a:ext cx="3217797" cy="400110"/>
          </a:xfrm>
          <a:prstGeom prst="rect">
            <a:avLst/>
          </a:prstGeom>
          <a:solidFill>
            <a:srgbClr val="FF000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Red (hot) rises</a:t>
            </a:r>
          </a:p>
        </p:txBody>
      </p:sp>
      <p:sp>
        <p:nvSpPr>
          <p:cNvPr id="11" name="TextBox 10">
            <a:extLst>
              <a:ext uri="{FF2B5EF4-FFF2-40B4-BE49-F238E27FC236}">
                <a16:creationId xmlns:a16="http://schemas.microsoft.com/office/drawing/2014/main" id="{8B64AE6A-63A1-48A1-9D68-26226CDA0ACA}"/>
              </a:ext>
            </a:extLst>
          </p:cNvPr>
          <p:cNvSpPr txBox="1"/>
          <p:nvPr userDrawn="1"/>
        </p:nvSpPr>
        <p:spPr>
          <a:xfrm>
            <a:off x="8396409" y="4429280"/>
            <a:ext cx="3217797" cy="400110"/>
          </a:xfrm>
          <a:prstGeom prst="rect">
            <a:avLst/>
          </a:prstGeom>
          <a:solidFill>
            <a:srgbClr val="00B0F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Blue (cold) sinks</a:t>
            </a:r>
          </a:p>
        </p:txBody>
      </p:sp>
      <p:sp>
        <p:nvSpPr>
          <p:cNvPr id="13" name="Title 1">
            <a:extLst>
              <a:ext uri="{FF2B5EF4-FFF2-40B4-BE49-F238E27FC236}">
                <a16:creationId xmlns:a16="http://schemas.microsoft.com/office/drawing/2014/main" id="{93AE31BB-89CD-4700-8E1F-CBC33975247E}"/>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Rounded Corners 13">
            <a:extLst>
              <a:ext uri="{FF2B5EF4-FFF2-40B4-BE49-F238E27FC236}">
                <a16:creationId xmlns:a16="http://schemas.microsoft.com/office/drawing/2014/main" id="{9894F9FC-5CD1-43EF-AD34-0FD6425CEDF3}"/>
              </a:ext>
            </a:extLst>
          </p:cNvPr>
          <p:cNvSpPr/>
          <p:nvPr userDrawn="1"/>
        </p:nvSpPr>
        <p:spPr>
          <a:xfrm>
            <a:off x="5622522" y="1585069"/>
            <a:ext cx="2083293" cy="3170160"/>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12A17D1-84FC-4F46-AAD3-F88F05412946}"/>
              </a:ext>
            </a:extLst>
          </p:cNvPr>
          <p:cNvSpPr txBox="1"/>
          <p:nvPr userDrawn="1"/>
        </p:nvSpPr>
        <p:spPr>
          <a:xfrm>
            <a:off x="5622523" y="1585069"/>
            <a:ext cx="2083292" cy="1169551"/>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Using your knowledge of convection, why is the attic of a house normally hottest?</a:t>
            </a:r>
          </a:p>
        </p:txBody>
      </p:sp>
    </p:spTree>
    <p:extLst>
      <p:ext uri="{BB962C8B-B14F-4D97-AF65-F5344CB8AC3E}">
        <p14:creationId xmlns:p14="http://schemas.microsoft.com/office/powerpoint/2010/main" val="38596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dissolv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dissolv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dissolv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dissolve">
                                      <p:cBhvr>
                                        <p:cTn id="3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4" name="Picture 4" descr="http://i.stack.imgur.com/1LHed.jpg"/>
          <p:cNvPicPr>
            <a:picLocks noChangeAspect="1" noChangeArrowheads="1"/>
          </p:cNvPicPr>
          <p:nvPr userDrawn="1"/>
        </p:nvPicPr>
        <p:blipFill>
          <a:blip r:embed="rId2" cstate="print"/>
          <a:srcRect/>
          <a:stretch>
            <a:fillRect/>
          </a:stretch>
        </p:blipFill>
        <p:spPr bwMode="auto">
          <a:xfrm>
            <a:off x="6403440" y="725337"/>
            <a:ext cx="5702920" cy="2856998"/>
          </a:xfrm>
          <a:prstGeom prst="rect">
            <a:avLst/>
          </a:prstGeom>
          <a:noFill/>
        </p:spPr>
      </p:pic>
      <p:sp>
        <p:nvSpPr>
          <p:cNvPr id="5" name="Content Placeholder 9"/>
          <p:cNvSpPr txBox="1">
            <a:spLocks/>
          </p:cNvSpPr>
          <p:nvPr userDrawn="1"/>
        </p:nvSpPr>
        <p:spPr>
          <a:xfrm>
            <a:off x="484906" y="832841"/>
            <a:ext cx="6146518" cy="4620682"/>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Radiation - (waves or particles of energy)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Laying out in the sun at a beach</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Holding your hand over a burning  match without touching it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Feeling the warmth of a bonfire</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Holding your hands over a light bulb </a:t>
            </a:r>
          </a:p>
        </p:txBody>
      </p:sp>
      <p:sp>
        <p:nvSpPr>
          <p:cNvPr id="6" name="Title 1">
            <a:extLst>
              <a:ext uri="{FF2B5EF4-FFF2-40B4-BE49-F238E27FC236}">
                <a16:creationId xmlns:a16="http://schemas.microsoft.com/office/drawing/2014/main" id="{1657B90A-7124-421F-AFC3-4AC9E57BC3B7}"/>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Rounded Corners 6">
            <a:extLst>
              <a:ext uri="{FF2B5EF4-FFF2-40B4-BE49-F238E27FC236}">
                <a16:creationId xmlns:a16="http://schemas.microsoft.com/office/drawing/2014/main" id="{3C1241C9-CE40-4FDF-BEE3-64313B8861B4}"/>
              </a:ext>
            </a:extLst>
          </p:cNvPr>
          <p:cNvSpPr/>
          <p:nvPr userDrawn="1"/>
        </p:nvSpPr>
        <p:spPr>
          <a:xfrm>
            <a:off x="85640" y="807869"/>
            <a:ext cx="6232159" cy="4589754"/>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403C3F0-BC1F-4313-AE5A-8BC4021A99A3}"/>
              </a:ext>
            </a:extLst>
          </p:cNvPr>
          <p:cNvSpPr/>
          <p:nvPr userDrawn="1"/>
        </p:nvSpPr>
        <p:spPr>
          <a:xfrm>
            <a:off x="7119892" y="3839787"/>
            <a:ext cx="4587202" cy="1160838"/>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7941EC-532F-4265-8C0F-C886D09155E5}"/>
              </a:ext>
            </a:extLst>
          </p:cNvPr>
          <p:cNvSpPr txBox="1"/>
          <p:nvPr userDrawn="1"/>
        </p:nvSpPr>
        <p:spPr>
          <a:xfrm>
            <a:off x="7119892" y="3839787"/>
            <a:ext cx="4587202" cy="523220"/>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Once heat is transmitted by direct contact it is no longer radiation, what is it then?</a:t>
            </a:r>
          </a:p>
        </p:txBody>
      </p:sp>
    </p:spTree>
    <p:extLst>
      <p:ext uri="{BB962C8B-B14F-4D97-AF65-F5344CB8AC3E}">
        <p14:creationId xmlns:p14="http://schemas.microsoft.com/office/powerpoint/2010/main" val="27631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ssolv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dissolv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65330-0079-476E-A4B8-06D7A9EEB0F7}"/>
              </a:ext>
            </a:extLst>
          </p:cNvPr>
          <p:cNvSpPr/>
          <p:nvPr userDrawn="1"/>
        </p:nvSpPr>
        <p:spPr>
          <a:xfrm flipH="1">
            <a:off x="5808075" y="1354694"/>
            <a:ext cx="5929161" cy="3200400"/>
          </a:xfrm>
          <a:prstGeom prst="rect">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dirty="0">
              <a:latin typeface="Verdana" panose="020B0604030504040204" pitchFamily="34" charset="0"/>
            </a:endParaRPr>
          </a:p>
        </p:txBody>
      </p:sp>
      <p:sp>
        <p:nvSpPr>
          <p:cNvPr id="7" name="Title 1">
            <a:extLst>
              <a:ext uri="{FF2B5EF4-FFF2-40B4-BE49-F238E27FC236}">
                <a16:creationId xmlns:a16="http://schemas.microsoft.com/office/drawing/2014/main" id="{B8E2B57F-392D-484F-ABDA-284F46603205}"/>
              </a:ext>
            </a:extLst>
          </p:cNvPr>
          <p:cNvSpPr txBox="1">
            <a:spLocks/>
          </p:cNvSpPr>
          <p:nvPr userDrawn="1"/>
        </p:nvSpPr>
        <p:spPr>
          <a:xfrm flipH="1">
            <a:off x="6014167" y="1290654"/>
            <a:ext cx="5723069" cy="492949"/>
          </a:xfrm>
          <a:prstGeom prst="rect">
            <a:avLst/>
          </a:prstGeom>
        </p:spPr>
        <p:txBody>
          <a:bodyPr vert="horz" lIns="91440" tIns="45720" rIns="91440" bIns="45720" rtlCol="0" anchor="b">
            <a:normAutofit/>
          </a:bodyPr>
          <a:lstStyle>
            <a:lvl1pPr algn="l" defTabSz="731520" rtl="0" eaLnBrk="1" latinLnBrk="0" hangingPunct="1">
              <a:lnSpc>
                <a:spcPct val="90000"/>
              </a:lnSpc>
              <a:spcBef>
                <a:spcPct val="0"/>
              </a:spcBef>
              <a:buNone/>
              <a:defRPr sz="5400" kern="1200">
                <a:solidFill>
                  <a:schemeClr val="bg1"/>
                </a:solidFill>
                <a:latin typeface="+mj-lt"/>
                <a:ea typeface="+mj-ea"/>
                <a:cs typeface="+mj-cs"/>
              </a:defRPr>
            </a:lvl1pPr>
          </a:lstStyle>
          <a:p>
            <a:r>
              <a:rPr lang="en-US" sz="2000" dirty="0">
                <a:latin typeface="Verdana" panose="020B0604030504040204" pitchFamily="34" charset="0"/>
                <a:ea typeface="Verdana" panose="020B0604030504040204" pitchFamily="34" charset="0"/>
              </a:rPr>
              <a:t>Essential Questions:</a:t>
            </a:r>
          </a:p>
        </p:txBody>
      </p:sp>
      <p:sp>
        <p:nvSpPr>
          <p:cNvPr id="13" name="TextBox 12">
            <a:extLst>
              <a:ext uri="{FF2B5EF4-FFF2-40B4-BE49-F238E27FC236}">
                <a16:creationId xmlns:a16="http://schemas.microsoft.com/office/drawing/2014/main" id="{8D8330F8-A677-434D-8AF6-9B9FE5BBD2CF}"/>
              </a:ext>
            </a:extLst>
          </p:cNvPr>
          <p:cNvSpPr txBox="1"/>
          <p:nvPr userDrawn="1"/>
        </p:nvSpPr>
        <p:spPr>
          <a:xfrm>
            <a:off x="321013" y="136187"/>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Reflect on the Essential Questions before you dive in…</a:t>
            </a:r>
            <a:endParaRPr lang="en-US" sz="1600" dirty="0">
              <a:solidFill>
                <a:schemeClr val="bg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B14A4A41-DFF7-48C0-94B2-C5A607372B27}"/>
              </a:ext>
            </a:extLst>
          </p:cNvPr>
          <p:cNvSpPr txBox="1"/>
          <p:nvPr userDrawn="1"/>
        </p:nvSpPr>
        <p:spPr>
          <a:xfrm>
            <a:off x="321013" y="960928"/>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1. If you were quizzed today, which questions would you know the answers to already?</a:t>
            </a:r>
          </a:p>
        </p:txBody>
      </p:sp>
      <p:sp>
        <p:nvSpPr>
          <p:cNvPr id="15" name="TextBox 14">
            <a:extLst>
              <a:ext uri="{FF2B5EF4-FFF2-40B4-BE49-F238E27FC236}">
                <a16:creationId xmlns:a16="http://schemas.microsoft.com/office/drawing/2014/main" id="{4BB80C8D-DC47-42A6-9CA5-77F3F90DFCD0}"/>
              </a:ext>
            </a:extLst>
          </p:cNvPr>
          <p:cNvSpPr txBox="1"/>
          <p:nvPr userDrawn="1"/>
        </p:nvSpPr>
        <p:spPr>
          <a:xfrm>
            <a:off x="321012" y="2956766"/>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2. Which questions would you need to learn more about to answer confidently?</a:t>
            </a:r>
          </a:p>
        </p:txBody>
      </p:sp>
      <p:sp>
        <p:nvSpPr>
          <p:cNvPr id="2" name="Rectangle 1">
            <a:extLst>
              <a:ext uri="{FF2B5EF4-FFF2-40B4-BE49-F238E27FC236}">
                <a16:creationId xmlns:a16="http://schemas.microsoft.com/office/drawing/2014/main" id="{7C42A3D9-1C1A-43BC-AAFF-15F32911AD3A}"/>
              </a:ext>
            </a:extLst>
          </p:cNvPr>
          <p:cNvSpPr/>
          <p:nvPr userDrawn="1"/>
        </p:nvSpPr>
        <p:spPr>
          <a:xfrm>
            <a:off x="6014166" y="1809095"/>
            <a:ext cx="3233512" cy="2086725"/>
          </a:xfrm>
          <a:prstGeom prst="rect">
            <a:avLst/>
          </a:prstGeom>
        </p:spPr>
        <p:txBody>
          <a:bodyPr wrap="square">
            <a:spAutoFit/>
          </a:bodyPr>
          <a:lstStyle/>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rPr>
              <a:t>What methods can be used to demonstrate thermal energy transfers?</a:t>
            </a:r>
          </a:p>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rPr>
              <a:t>What are conduction, convection, and radiation, including examples?</a:t>
            </a:r>
            <a:endParaRPr lang="en-US" sz="1800" dirty="0">
              <a:solidFill>
                <a:schemeClr val="bg1"/>
              </a:solidFill>
              <a:latin typeface="Verdana" panose="020B0604030504040204" pitchFamily="34" charset="0"/>
              <a:ea typeface="Verdana" panose="020B0604030504040204"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62" r="20266"/>
          <a:stretch/>
        </p:blipFill>
        <p:spPr>
          <a:xfrm>
            <a:off x="4560639" y="1356566"/>
            <a:ext cx="1247435" cy="3200400"/>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5429" r="23530"/>
          <a:stretch/>
        </p:blipFill>
        <p:spPr>
          <a:xfrm>
            <a:off x="9413192" y="1357145"/>
            <a:ext cx="2708366" cy="3202412"/>
          </a:xfrm>
          <a:prstGeom prst="rect">
            <a:avLst/>
          </a:prstGeom>
        </p:spPr>
      </p:pic>
    </p:spTree>
    <p:extLst>
      <p:ext uri="{BB962C8B-B14F-4D97-AF65-F5344CB8AC3E}">
        <p14:creationId xmlns:p14="http://schemas.microsoft.com/office/powerpoint/2010/main" val="301558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544643" y="918984"/>
            <a:ext cx="6410402" cy="4398740"/>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Thermal (heat) Energy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Energy that is generated by a source and measured by heat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Can be transferred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Examples</a:t>
            </a:r>
          </a:p>
          <a:p>
            <a:pPr marL="676656" marR="0" lvl="2" indent="-155448" algn="l" defTabSz="914400" rtl="0"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Kinetic energy</a:t>
            </a:r>
          </a:p>
          <a:p>
            <a:pPr marL="676656" marR="0" lvl="2" indent="-155448" algn="l" defTabSz="914400" rtl="0"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Chemical energy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descr="https://upload.wikimedia.org/wikipedia/commons/c/ce/Sun01.jpg"/>
          <p:cNvPicPr>
            <a:picLocks noChangeAspect="1" noChangeArrowheads="1"/>
          </p:cNvPicPr>
          <p:nvPr userDrawn="1"/>
        </p:nvPicPr>
        <p:blipFill>
          <a:blip r:embed="rId2" cstate="print"/>
          <a:srcRect/>
          <a:stretch>
            <a:fillRect/>
          </a:stretch>
        </p:blipFill>
        <p:spPr bwMode="auto">
          <a:xfrm>
            <a:off x="7601710" y="2580881"/>
            <a:ext cx="2413666" cy="2459861"/>
          </a:xfrm>
          <a:prstGeom prst="rect">
            <a:avLst/>
          </a:prstGeom>
          <a:noFill/>
        </p:spPr>
      </p:pic>
      <p:sp>
        <p:nvSpPr>
          <p:cNvPr id="4" name="Content Placeholder 2">
            <a:extLst>
              <a:ext uri="{FF2B5EF4-FFF2-40B4-BE49-F238E27FC236}">
                <a16:creationId xmlns:a16="http://schemas.microsoft.com/office/drawing/2014/main" id="{AF4396DC-C60D-4086-8067-2BD447E2846C}"/>
              </a:ext>
            </a:extLst>
          </p:cNvPr>
          <p:cNvSpPr txBox="1">
            <a:spLocks/>
          </p:cNvSpPr>
          <p:nvPr userDrawn="1"/>
        </p:nvSpPr>
        <p:spPr>
          <a:xfrm>
            <a:off x="435761" y="341790"/>
            <a:ext cx="3417148" cy="4802819"/>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9CA48C59-AAF8-4D00-A0FE-81C3614FFD17}"/>
              </a:ext>
            </a:extLst>
          </p:cNvPr>
          <p:cNvSpPr txBox="1"/>
          <p:nvPr userDrawn="1"/>
        </p:nvSpPr>
        <p:spPr>
          <a:xfrm>
            <a:off x="195309" y="381740"/>
            <a:ext cx="3906059" cy="923330"/>
          </a:xfrm>
          <a:prstGeom prst="rect">
            <a:avLst/>
          </a:prstGeom>
          <a:noFill/>
        </p:spPr>
        <p:txBody>
          <a:bodyPr wrap="square" rtlCol="0">
            <a:spAutoFit/>
          </a:bodyPr>
          <a:lstStyle/>
          <a:p>
            <a:r>
              <a:rPr lang="en-US" dirty="0">
                <a:solidFill>
                  <a:schemeClr val="bg1"/>
                </a:solidFill>
              </a:rPr>
              <a:t>What is thermal energy?</a:t>
            </a:r>
          </a:p>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8887ECFD-37C1-4A18-A8B1-18E4E8DE89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95376" y="2645429"/>
            <a:ext cx="1780834" cy="2672295"/>
          </a:xfrm>
          <a:prstGeom prst="rect">
            <a:avLst/>
          </a:prstGeom>
          <a:ln>
            <a:noFill/>
          </a:ln>
          <a:effectLst>
            <a:outerShdw blurRad="292100" dist="139700" dir="2700000" algn="tl" rotWithShape="0">
              <a:srgbClr val="333333">
                <a:alpha val="65000"/>
              </a:srgbClr>
            </a:outerShdw>
          </a:effectLst>
        </p:spPr>
      </p:pic>
      <p:pic>
        <p:nvPicPr>
          <p:cNvPr id="9" name="Picture 2" descr="C:\Users\Gayle\AppData\Local\Microsoft\Windows\INetCache\IE\CWVTXK0B\stove-burner[1].jpg">
            <a:extLst>
              <a:ext uri="{FF2B5EF4-FFF2-40B4-BE49-F238E27FC236}">
                <a16:creationId xmlns:a16="http://schemas.microsoft.com/office/drawing/2014/main" id="{25461C7C-6E54-4E75-BB22-648DEC2C2BA9}"/>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8213" t="19675" r="1889" b="8389"/>
          <a:stretch/>
        </p:blipFill>
        <p:spPr bwMode="auto">
          <a:xfrm>
            <a:off x="9719329" y="1969976"/>
            <a:ext cx="2036910" cy="1221809"/>
          </a:xfrm>
          <a:prstGeom prst="ellipse">
            <a:avLst/>
          </a:prstGeom>
          <a:ln>
            <a:noFill/>
          </a:ln>
          <a:effectLst>
            <a:outerShdw blurRad="139700" dist="63500" dir="2700000" algn="tl" rotWithShape="0">
              <a:srgbClr val="333333">
                <a:alpha val="5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A65A9C-9DBD-41D4-B161-3CB9FFA9AD67}"/>
              </a:ext>
            </a:extLst>
          </p:cNvPr>
          <p:cNvSpPr txBox="1"/>
          <p:nvPr userDrawn="1"/>
        </p:nvSpPr>
        <p:spPr>
          <a:xfrm>
            <a:off x="212460" y="2071898"/>
            <a:ext cx="1884773" cy="1200329"/>
          </a:xfrm>
          <a:prstGeom prst="rect">
            <a:avLst/>
          </a:prstGeom>
          <a:noFill/>
        </p:spPr>
        <p:txBody>
          <a:bodyPr wrap="square" rtlCol="0">
            <a:spAutoFit/>
          </a:bodyPr>
          <a:lstStyle/>
          <a:p>
            <a:r>
              <a:rPr lang="en-US" dirty="0">
                <a:solidFill>
                  <a:schemeClr val="bg1"/>
                </a:solidFill>
              </a:rPr>
              <a:t>What is an example of a “source” of thermal energy?</a:t>
            </a:r>
          </a:p>
        </p:txBody>
      </p:sp>
    </p:spTree>
    <p:extLst>
      <p:ext uri="{BB962C8B-B14F-4D97-AF65-F5344CB8AC3E}">
        <p14:creationId xmlns:p14="http://schemas.microsoft.com/office/powerpoint/2010/main" val="20435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nodePh="1">
                                  <p:stCondLst>
                                    <p:cond delay="0"/>
                                  </p:stCondLst>
                                  <p:endCondLst>
                                    <p:cond evt="begin" delay="0">
                                      <p:tn val="35"/>
                                    </p:cond>
                                  </p:end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dissolve">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518012" y="936740"/>
            <a:ext cx="7457965" cy="2596573"/>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3 Ways Thermal Energy can be Transferred</a:t>
            </a:r>
            <a:b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Conduction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Convection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Radiation </a:t>
            </a:r>
          </a:p>
        </p:txBody>
      </p:sp>
      <p:pic>
        <p:nvPicPr>
          <p:cNvPr id="5" name="Picture 8" descr="http://cdn2max.roojoom.netdna-cdn.com/treks/abedmmasalha_wml-mwthr-l-tq-lhrr1396419924445.jpg"/>
          <p:cNvPicPr>
            <a:picLocks noChangeAspect="1" noChangeArrowheads="1"/>
          </p:cNvPicPr>
          <p:nvPr userDrawn="1"/>
        </p:nvPicPr>
        <p:blipFill>
          <a:blip r:embed="rId2" cstate="print"/>
          <a:srcRect/>
          <a:stretch>
            <a:fillRect/>
          </a:stretch>
        </p:blipFill>
        <p:spPr bwMode="auto">
          <a:xfrm>
            <a:off x="8000405" y="2235026"/>
            <a:ext cx="3558928" cy="2511920"/>
          </a:xfrm>
          <a:prstGeom prst="rect">
            <a:avLst/>
          </a:prstGeom>
          <a:noFill/>
        </p:spPr>
      </p:pic>
      <p:sp>
        <p:nvSpPr>
          <p:cNvPr id="3" name="TextBox 2">
            <a:extLst>
              <a:ext uri="{FF2B5EF4-FFF2-40B4-BE49-F238E27FC236}">
                <a16:creationId xmlns:a16="http://schemas.microsoft.com/office/drawing/2014/main" id="{AB741AEE-CE0F-4AB5-A8BE-19840FD6E04F}"/>
              </a:ext>
            </a:extLst>
          </p:cNvPr>
          <p:cNvSpPr txBox="1"/>
          <p:nvPr userDrawn="1"/>
        </p:nvSpPr>
        <p:spPr>
          <a:xfrm>
            <a:off x="117818" y="180617"/>
            <a:ext cx="4073778" cy="4108817"/>
          </a:xfrm>
          <a:prstGeom prst="rect">
            <a:avLst/>
          </a:prstGeom>
          <a:noFill/>
        </p:spPr>
        <p:txBody>
          <a:bodyPr wrap="square" rtlCol="0">
            <a:spAutoFit/>
          </a:bodyPr>
          <a:lstStyle/>
          <a:p>
            <a:r>
              <a:rPr lang="en-US" sz="1700" dirty="0">
                <a:solidFill>
                  <a:schemeClr val="bg1"/>
                </a:solidFill>
              </a:rPr>
              <a:t>Based on the image on the right, how does conduction transfer heat?</a:t>
            </a:r>
          </a:p>
          <a:p>
            <a:endParaRPr lang="en-US" sz="1700" dirty="0">
              <a:solidFill>
                <a:schemeClr val="bg1"/>
              </a:solidFill>
            </a:endParaRPr>
          </a:p>
          <a:p>
            <a:endParaRPr lang="en-US" sz="1700" dirty="0">
              <a:solidFill>
                <a:schemeClr val="bg1"/>
              </a:solidFill>
            </a:endParaRPr>
          </a:p>
          <a:p>
            <a:endParaRPr lang="en-US" sz="2000" dirty="0">
              <a:solidFill>
                <a:schemeClr val="bg1"/>
              </a:solidFill>
            </a:endParaRPr>
          </a:p>
          <a:p>
            <a:endParaRPr lang="en-US" sz="1700" dirty="0">
              <a:solidFill>
                <a:schemeClr val="bg1"/>
              </a:solidFill>
            </a:endParaRPr>
          </a:p>
          <a:p>
            <a:r>
              <a:rPr lang="en-US" sz="1700" dirty="0">
                <a:solidFill>
                  <a:schemeClr val="bg1"/>
                </a:solidFill>
              </a:rPr>
              <a:t>Based on the image on the right, how does radiation transfer heat?</a:t>
            </a:r>
          </a:p>
          <a:p>
            <a:endParaRPr lang="en-US" sz="1700" dirty="0">
              <a:solidFill>
                <a:schemeClr val="bg1"/>
              </a:solidFill>
            </a:endParaRPr>
          </a:p>
          <a:p>
            <a:endParaRPr lang="en-US" sz="1700" dirty="0">
              <a:solidFill>
                <a:schemeClr val="bg1"/>
              </a:solidFill>
            </a:endParaRPr>
          </a:p>
          <a:p>
            <a:endParaRPr lang="en-US" sz="2000" dirty="0">
              <a:solidFill>
                <a:schemeClr val="bg1"/>
              </a:solidFill>
            </a:endParaRPr>
          </a:p>
          <a:p>
            <a:endParaRPr lang="en-US" sz="1700" dirty="0">
              <a:solidFill>
                <a:schemeClr val="bg1"/>
              </a:solidFill>
            </a:endParaRPr>
          </a:p>
          <a:p>
            <a:r>
              <a:rPr lang="en-US" sz="1700" dirty="0">
                <a:solidFill>
                  <a:schemeClr val="bg1"/>
                </a:solidFill>
              </a:rPr>
              <a:t>Based on the image on the right, how does convection transfer heat?</a:t>
            </a:r>
          </a:p>
          <a:p>
            <a:endParaRPr lang="en-US" sz="1700" dirty="0"/>
          </a:p>
        </p:txBody>
      </p:sp>
    </p:spTree>
    <p:extLst>
      <p:ext uri="{BB962C8B-B14F-4D97-AF65-F5344CB8AC3E}">
        <p14:creationId xmlns:p14="http://schemas.microsoft.com/office/powerpoint/2010/main" val="13308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16528" y="880442"/>
            <a:ext cx="6321624" cy="4011154"/>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Conduction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movement of heat or electricity through matter</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Solids are good  conductors, particularly  metals. </a:t>
            </a:r>
          </a:p>
        </p:txBody>
      </p:sp>
      <p:pic>
        <p:nvPicPr>
          <p:cNvPr id="5" name="Picture 2" descr="http://upload.wikimedia.org/wikipedia/commons/d/d8/Cup_for_Heat_Conduction_2010-08-17.png"/>
          <p:cNvPicPr>
            <a:picLocks noChangeAspect="1" noChangeArrowheads="1"/>
          </p:cNvPicPr>
          <p:nvPr userDrawn="1"/>
        </p:nvPicPr>
        <p:blipFill>
          <a:blip r:embed="rId2" cstate="print"/>
          <a:srcRect/>
          <a:stretch>
            <a:fillRect/>
          </a:stretch>
        </p:blipFill>
        <p:spPr bwMode="auto">
          <a:xfrm>
            <a:off x="5284351" y="2379215"/>
            <a:ext cx="2110557" cy="2643165"/>
          </a:xfrm>
          <a:prstGeom prst="rect">
            <a:avLst/>
          </a:prstGeom>
          <a:noFill/>
        </p:spPr>
      </p:pic>
      <p:sp>
        <p:nvSpPr>
          <p:cNvPr id="6" name="Content Placeholder 2">
            <a:extLst>
              <a:ext uri="{FF2B5EF4-FFF2-40B4-BE49-F238E27FC236}">
                <a16:creationId xmlns:a16="http://schemas.microsoft.com/office/drawing/2014/main" id="{F15DA5A1-5D14-41A7-A578-EE36187724BA}"/>
              </a:ext>
            </a:extLst>
          </p:cNvPr>
          <p:cNvSpPr txBox="1">
            <a:spLocks/>
          </p:cNvSpPr>
          <p:nvPr userDrawn="1"/>
        </p:nvSpPr>
        <p:spPr>
          <a:xfrm>
            <a:off x="8306886" y="470517"/>
            <a:ext cx="2683669" cy="4545366"/>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What is conduction?</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How does the image to the left show conduction?</a:t>
            </a:r>
          </a:p>
        </p:txBody>
      </p:sp>
    </p:spTree>
    <p:extLst>
      <p:ext uri="{BB962C8B-B14F-4D97-AF65-F5344CB8AC3E}">
        <p14:creationId xmlns:p14="http://schemas.microsoft.com/office/powerpoint/2010/main" val="188142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dissolv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4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1CC813-1CBD-48D1-BFB0-18E7EEA13DEC}"/>
              </a:ext>
            </a:extLst>
          </p:cNvPr>
          <p:cNvSpPr txBox="1"/>
          <p:nvPr userDrawn="1"/>
        </p:nvSpPr>
        <p:spPr>
          <a:xfrm>
            <a:off x="9144000" y="5240179"/>
            <a:ext cx="3048000" cy="246221"/>
          </a:xfrm>
          <a:prstGeom prst="rect">
            <a:avLst/>
          </a:prstGeom>
          <a:noFill/>
        </p:spPr>
        <p:txBody>
          <a:bodyPr wrap="square" rtlCol="0">
            <a:spAutoFit/>
          </a:bodyPr>
          <a:lstStyle/>
          <a:p>
            <a:pPr algn="r"/>
            <a:r>
              <a:rPr lang="en-US" sz="1000" dirty="0" err="1">
                <a:solidFill>
                  <a:srgbClr val="9900CC"/>
                </a:solidFill>
                <a:latin typeface="Verdana" panose="020B0604030504040204" pitchFamily="34" charset="0"/>
              </a:rPr>
              <a:t>Vers</a:t>
            </a:r>
            <a:r>
              <a:rPr lang="en-US" sz="1000" dirty="0">
                <a:solidFill>
                  <a:srgbClr val="9900CC"/>
                </a:solidFill>
                <a:latin typeface="Verdana" panose="020B0604030504040204" pitchFamily="34" charset="0"/>
              </a:rPr>
              <a:t>. 08/2020   © Kesler Science, LLC</a:t>
            </a:r>
          </a:p>
        </p:txBody>
      </p:sp>
    </p:spTree>
    <p:extLst>
      <p:ext uri="{BB962C8B-B14F-4D97-AF65-F5344CB8AC3E}">
        <p14:creationId xmlns:p14="http://schemas.microsoft.com/office/powerpoint/2010/main" val="308171574"/>
      </p:ext>
    </p:extLst>
  </p:cSld>
  <p:clrMap bg1="lt1" tx1="dk1" bg2="lt2" tx2="dk2" accent1="accent1" accent2="accent2" accent3="accent3" accent4="accent4" accent5="accent5" accent6="accent6" hlink="hlink" folHlink="folHlink"/>
  <p:sldLayoutIdLst>
    <p:sldLayoutId id="2147483763" r:id="rId1"/>
    <p:sldLayoutId id="2147483814" r:id="rId2"/>
    <p:sldLayoutId id="2147483835" r:id="rId3"/>
    <p:sldLayoutId id="2147483836" r:id="rId4"/>
    <p:sldLayoutId id="2147483837"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2" name="TextBox 1">
            <a:extLst>
              <a:ext uri="{FF2B5EF4-FFF2-40B4-BE49-F238E27FC236}">
                <a16:creationId xmlns:a16="http://schemas.microsoft.com/office/drawing/2014/main" id="{CE2888A0-44CB-4552-9DC9-022D26FE6A3A}"/>
              </a:ext>
            </a:extLst>
          </p:cNvPr>
          <p:cNvSpPr txBox="1"/>
          <p:nvPr userDrawn="1"/>
        </p:nvSpPr>
        <p:spPr>
          <a:xfrm>
            <a:off x="10042902" y="5247709"/>
            <a:ext cx="2149098" cy="246221"/>
          </a:xfrm>
          <a:prstGeom prst="rect">
            <a:avLst/>
          </a:prstGeom>
          <a:noFill/>
        </p:spPr>
        <p:txBody>
          <a:bodyPr wrap="square" rtlCol="0">
            <a:spAutoFit/>
          </a:bodyPr>
          <a:lstStyle/>
          <a:p>
            <a:pPr algn="r"/>
            <a:r>
              <a:rPr lang="en-US" sz="1000" dirty="0">
                <a:solidFill>
                  <a:srgbClr val="9900CC"/>
                </a:solidFill>
                <a:latin typeface="Verdana" panose="020B0604030504040204" pitchFamily="34" charset="0"/>
              </a:rPr>
              <a:t>© Kesler Science, LLC</a:t>
            </a:r>
          </a:p>
        </p:txBody>
      </p:sp>
      <p:sp>
        <p:nvSpPr>
          <p:cNvPr id="15" name="Title 1">
            <a:extLst>
              <a:ext uri="{FF2B5EF4-FFF2-40B4-BE49-F238E27FC236}">
                <a16:creationId xmlns:a16="http://schemas.microsoft.com/office/drawing/2014/main" id="{C0EDA00B-74C2-448B-9944-EE26A7EFB918}"/>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C886F784-446B-4A56-9E47-F5B0A9B172D2}"/>
              </a:ext>
            </a:extLst>
          </p:cNvPr>
          <p:cNvSpPr/>
          <p:nvPr userDrawn="1"/>
        </p:nvSpPr>
        <p:spPr>
          <a:xfrm>
            <a:off x="-1" y="0"/>
            <a:ext cx="4309353"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3180784200"/>
      </p:ext>
    </p:extLst>
  </p:cSld>
  <p:clrMap bg1="lt1" tx1="dk1" bg2="lt2" tx2="dk2" accent1="accent1" accent2="accent2" accent3="accent3" accent4="accent4" accent5="accent5" accent6="accent6" hlink="hlink" folHlink="folHlink"/>
  <p:sldLayoutIdLst>
    <p:sldLayoutId id="2147483673" r:id="rId1"/>
    <p:sldLayoutId id="2147483816" r:id="rId2"/>
    <p:sldLayoutId id="2147483817" r:id="rId3"/>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CCCC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2" name="Title 1">
            <a:extLst>
              <a:ext uri="{FF2B5EF4-FFF2-40B4-BE49-F238E27FC236}">
                <a16:creationId xmlns:a16="http://schemas.microsoft.com/office/drawing/2014/main" id="{AFB56F3E-3291-40E6-AE69-E86184E33C23}"/>
              </a:ext>
            </a:extLst>
          </p:cNvPr>
          <p:cNvSpPr txBox="1">
            <a:spLocks/>
          </p:cNvSpPr>
          <p:nvPr userDrawn="1"/>
        </p:nvSpPr>
        <p:spPr>
          <a:xfrm>
            <a:off x="0" y="15389"/>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735210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30464-88EE-43E6-A4B3-F8AAF2373108}"/>
              </a:ext>
            </a:extLst>
          </p:cNvPr>
          <p:cNvSpPr/>
          <p:nvPr userDrawn="1"/>
        </p:nvSpPr>
        <p:spPr>
          <a:xfrm>
            <a:off x="2528" y="0"/>
            <a:ext cx="4306824"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0" name="Rectangle 9">
            <a:extLst>
              <a:ext uri="{FF2B5EF4-FFF2-40B4-BE49-F238E27FC236}">
                <a16:creationId xmlns:a16="http://schemas.microsoft.com/office/drawing/2014/main" id="{0409CC5A-52DA-4412-922E-5F82495B4DBE}"/>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Verdana" panose="020B0604030504040204" pitchFamily="34" charset="0"/>
              </a:rPr>
              <a:t>Quick Action: INB</a:t>
            </a:r>
          </a:p>
        </p:txBody>
      </p:sp>
      <p:sp>
        <p:nvSpPr>
          <p:cNvPr id="8" name="TextBox 7">
            <a:extLst>
              <a:ext uri="{FF2B5EF4-FFF2-40B4-BE49-F238E27FC236}">
                <a16:creationId xmlns:a16="http://schemas.microsoft.com/office/drawing/2014/main" id="{1886FDD2-51EF-4ED4-B264-557A90876473}"/>
              </a:ext>
            </a:extLst>
          </p:cNvPr>
          <p:cNvSpPr txBox="1"/>
          <p:nvPr userDrawn="1"/>
        </p:nvSpPr>
        <p:spPr>
          <a:xfrm>
            <a:off x="10559578"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B63284E9-7434-4837-96DC-9DA19958A0F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
        <p:nvSpPr>
          <p:cNvPr id="7" name="Title 1">
            <a:extLst>
              <a:ext uri="{FF2B5EF4-FFF2-40B4-BE49-F238E27FC236}">
                <a16:creationId xmlns:a16="http://schemas.microsoft.com/office/drawing/2014/main" id="{76A1417A-732B-2747-93FC-9E7E9191A3DA}"/>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4502872"/>
      </p:ext>
    </p:extLst>
  </p:cSld>
  <p:clrMap bg1="lt1" tx1="dk1" bg2="lt2" tx2="dk2" accent1="accent1" accent2="accent2" accent3="accent3" accent4="accent4" accent5="accent5" accent6="accent6" hlink="hlink" folHlink="folHlink"/>
  <p:sldLayoutIdLst>
    <p:sldLayoutId id="2147483840" r:id="rId1"/>
    <p:sldLayoutId id="214748383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DB86FB-88F1-4DFB-9F8F-0BF9C22E601C}"/>
              </a:ext>
            </a:extLst>
          </p:cNvPr>
          <p:cNvSpPr/>
          <p:nvPr userDrawn="1"/>
        </p:nvSpPr>
        <p:spPr>
          <a:xfrm>
            <a:off x="-1" y="0"/>
            <a:ext cx="4309353" cy="685800"/>
          </a:xfrm>
          <a:prstGeom prst="rect">
            <a:avLst/>
          </a:prstGeom>
          <a:solidFill>
            <a:srgbClr val="F3A32F"/>
          </a:solidFill>
          <a:ln>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Verdana" panose="020B0604030504040204" pitchFamily="34" charset="0"/>
              </a:rPr>
              <a:t>Last Look</a:t>
            </a:r>
          </a:p>
        </p:txBody>
      </p:sp>
      <p:pic>
        <p:nvPicPr>
          <p:cNvPr id="4" name="Picture 3" descr="A picture containing drawing&#10;&#10;Description automatically generated">
            <a:extLst>
              <a:ext uri="{FF2B5EF4-FFF2-40B4-BE49-F238E27FC236}">
                <a16:creationId xmlns:a16="http://schemas.microsoft.com/office/drawing/2014/main" id="{7C91B6FC-EFB4-4050-879B-F2069C62C8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9528" b="50701"/>
          <a:stretch/>
        </p:blipFill>
        <p:spPr>
          <a:xfrm>
            <a:off x="37514" y="64008"/>
            <a:ext cx="1023631" cy="557784"/>
          </a:xfrm>
          <a:prstGeom prst="rect">
            <a:avLst/>
          </a:prstGeom>
        </p:spPr>
      </p:pic>
      <p:sp>
        <p:nvSpPr>
          <p:cNvPr id="2" name="Title 1">
            <a:extLst>
              <a:ext uri="{FF2B5EF4-FFF2-40B4-BE49-F238E27FC236}">
                <a16:creationId xmlns:a16="http://schemas.microsoft.com/office/drawing/2014/main" id="{98C75194-09B6-4813-919E-9FFFAAA54F45}"/>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976001"/>
      </p:ext>
    </p:extLst>
  </p:cSld>
  <p:clrMap bg1="lt1" tx1="dk1" bg2="lt2" tx2="dk2" accent1="accent1" accent2="accent2" accent3="accent3" accent4="accent4" accent5="accent5" accent6="accent6" hlink="hlink" folHlink="folHlink"/>
  <p:sldLayoutIdLst>
    <p:sldLayoutId id="21474838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0D5087-9220-4391-9B77-67DA9292A56F}"/>
              </a:ext>
            </a:extLst>
          </p:cNvPr>
          <p:cNvSpPr/>
          <p:nvPr userDrawn="1"/>
        </p:nvSpPr>
        <p:spPr>
          <a:xfrm>
            <a:off x="0" y="0"/>
            <a:ext cx="12192000" cy="685800"/>
          </a:xfrm>
          <a:prstGeom prst="rect">
            <a:avLst/>
          </a:prstGeom>
          <a:solidFill>
            <a:srgbClr val="3593B4"/>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7" name="Title 1">
            <a:extLst>
              <a:ext uri="{FF2B5EF4-FFF2-40B4-BE49-F238E27FC236}">
                <a16:creationId xmlns:a16="http://schemas.microsoft.com/office/drawing/2014/main" id="{CC6C2B3C-5EFE-4AF6-9226-3508E47BB7B1}"/>
              </a:ext>
            </a:extLst>
          </p:cNvPr>
          <p:cNvSpPr txBox="1">
            <a:spLocks/>
          </p:cNvSpPr>
          <p:nvPr userDrawn="1"/>
        </p:nvSpPr>
        <p:spPr>
          <a:xfrm>
            <a:off x="896829" y="-19768"/>
            <a:ext cx="5958123"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l"/>
            <a:r>
              <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rPr>
              <a:t>Think About It</a:t>
            </a:r>
          </a:p>
        </p:txBody>
      </p:sp>
      <p:sp>
        <p:nvSpPr>
          <p:cNvPr id="9" name="TextBox 8">
            <a:extLst>
              <a:ext uri="{FF2B5EF4-FFF2-40B4-BE49-F238E27FC236}">
                <a16:creationId xmlns:a16="http://schemas.microsoft.com/office/drawing/2014/main" id="{690BCD87-DED0-4CDB-83EB-703322F3D4E9}"/>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pic>
        <p:nvPicPr>
          <p:cNvPr id="3" name="Picture 2" descr="A picture containing drawing&#10;&#10;Description automatically generated">
            <a:extLst>
              <a:ext uri="{FF2B5EF4-FFF2-40B4-BE49-F238E27FC236}">
                <a16:creationId xmlns:a16="http://schemas.microsoft.com/office/drawing/2014/main" id="{E651FA0F-1134-40B9-BCA5-ED566EB3141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1556" t="-2213" r="10025" b="53646"/>
          <a:stretch/>
        </p:blipFill>
        <p:spPr>
          <a:xfrm>
            <a:off x="71524" y="81635"/>
            <a:ext cx="825305" cy="511126"/>
          </a:xfrm>
          <a:prstGeom prst="rect">
            <a:avLst/>
          </a:prstGeom>
        </p:spPr>
      </p:pic>
    </p:spTree>
    <p:extLst>
      <p:ext uri="{BB962C8B-B14F-4D97-AF65-F5344CB8AC3E}">
        <p14:creationId xmlns:p14="http://schemas.microsoft.com/office/powerpoint/2010/main" val="1410261452"/>
      </p:ext>
    </p:extLst>
  </p:cSld>
  <p:clrMap bg1="lt1" tx1="dk1" bg2="lt2" tx2="dk2" accent1="accent1" accent2="accent2" accent3="accent3" accent4="accent4" accent5="accent5" accent6="accent6" hlink="hlink" folHlink="folHlink"/>
  <p:sldLayoutIdLst>
    <p:sldLayoutId id="2147483809" r:id="rId1"/>
    <p:sldLayoutId id="2147483838" r:id="rId2"/>
    <p:sldLayoutId id="214748383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93CEF-E856-424A-B662-7B04520B6136}"/>
              </a:ext>
            </a:extLst>
          </p:cNvPr>
          <p:cNvSpPr/>
          <p:nvPr userDrawn="1"/>
        </p:nvSpPr>
        <p:spPr>
          <a:xfrm>
            <a:off x="-1" y="0"/>
            <a:ext cx="4309353" cy="5486399"/>
          </a:xfrm>
          <a:prstGeom prst="rect">
            <a:avLst/>
          </a:prstGeom>
          <a:solidFill>
            <a:srgbClr val="0C395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Picture 8">
            <a:extLst>
              <a:ext uri="{FF2B5EF4-FFF2-40B4-BE49-F238E27FC236}">
                <a16:creationId xmlns:a16="http://schemas.microsoft.com/office/drawing/2014/main" id="{F34F010E-C14F-458A-8C0E-845B96FCD20F}"/>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614884" y="889150"/>
            <a:ext cx="1079582" cy="1079582"/>
          </a:xfrm>
          <a:prstGeom prst="rect">
            <a:avLst/>
          </a:prstGeom>
          <a:effectLst/>
        </p:spPr>
      </p:pic>
    </p:spTree>
    <p:extLst>
      <p:ext uri="{BB962C8B-B14F-4D97-AF65-F5344CB8AC3E}">
        <p14:creationId xmlns:p14="http://schemas.microsoft.com/office/powerpoint/2010/main" val="2283835485"/>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7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B84D0-92EB-4B2A-9DEE-B2961AAB2713}"/>
              </a:ext>
            </a:extLst>
          </p:cNvPr>
          <p:cNvSpPr txBox="1"/>
          <p:nvPr/>
        </p:nvSpPr>
        <p:spPr>
          <a:xfrm>
            <a:off x="1638300" y="2587366"/>
            <a:ext cx="3038475" cy="908864"/>
          </a:xfrm>
          <a:prstGeom prst="ellipse">
            <a:avLst/>
          </a:prstGeom>
          <a:noFill/>
          <a:ln>
            <a:solidFill>
              <a:schemeClr val="accent4">
                <a:lumMod val="60000"/>
                <a:lumOff val="40000"/>
              </a:schemeClr>
            </a:solidFill>
          </a:ln>
        </p:spPr>
        <p:txBody>
          <a:bodyPr wrap="square" rtlCol="0" anchor="ctr">
            <a:spAutoFit/>
          </a:bodyPr>
          <a:lstStyle/>
          <a:p>
            <a:pPr algn="ctr"/>
            <a:r>
              <a:rPr lang="en-US" sz="18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249026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EE770-D7CA-4EF2-A50D-62487A4A7E7A}"/>
              </a:ext>
            </a:extLst>
          </p:cNvPr>
          <p:cNvSpPr txBox="1"/>
          <p:nvPr/>
        </p:nvSpPr>
        <p:spPr>
          <a:xfrm>
            <a:off x="9161943" y="2337769"/>
            <a:ext cx="2308006"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353961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42224-043C-404E-98FC-683E86BA912E}"/>
              </a:ext>
            </a:extLst>
          </p:cNvPr>
          <p:cNvSpPr txBox="1"/>
          <p:nvPr/>
        </p:nvSpPr>
        <p:spPr>
          <a:xfrm>
            <a:off x="5806831" y="2817978"/>
            <a:ext cx="1722080" cy="523220"/>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110970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F93C6-0A84-42A1-883C-F7BD4CA2E158}"/>
              </a:ext>
            </a:extLst>
          </p:cNvPr>
          <p:cNvSpPr txBox="1"/>
          <p:nvPr/>
        </p:nvSpPr>
        <p:spPr>
          <a:xfrm>
            <a:off x="7350251" y="4361305"/>
            <a:ext cx="4184523"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62341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6B535-6E26-724B-B719-FD1996398ED2}"/>
              </a:ext>
            </a:extLst>
          </p:cNvPr>
          <p:cNvSpPr/>
          <p:nvPr/>
        </p:nvSpPr>
        <p:spPr>
          <a:xfrm>
            <a:off x="8057928" y="88627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5" name="Rectangle 4">
            <a:extLst>
              <a:ext uri="{FF2B5EF4-FFF2-40B4-BE49-F238E27FC236}">
                <a16:creationId xmlns:a16="http://schemas.microsoft.com/office/drawing/2014/main" id="{CD03E1E5-1E7E-EA40-9294-A4E7498437E5}"/>
              </a:ext>
            </a:extLst>
          </p:cNvPr>
          <p:cNvSpPr/>
          <p:nvPr/>
        </p:nvSpPr>
        <p:spPr>
          <a:xfrm>
            <a:off x="9369033" y="89325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6" name="Rectangle 5">
            <a:extLst>
              <a:ext uri="{FF2B5EF4-FFF2-40B4-BE49-F238E27FC236}">
                <a16:creationId xmlns:a16="http://schemas.microsoft.com/office/drawing/2014/main" id="{7DACD7EC-4EE8-C049-B46F-0F7C6A1DCD1A}"/>
              </a:ext>
            </a:extLst>
          </p:cNvPr>
          <p:cNvSpPr/>
          <p:nvPr/>
        </p:nvSpPr>
        <p:spPr>
          <a:xfrm>
            <a:off x="10708058" y="89325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7" name="Rectangle 6">
            <a:extLst>
              <a:ext uri="{FF2B5EF4-FFF2-40B4-BE49-F238E27FC236}">
                <a16:creationId xmlns:a16="http://schemas.microsoft.com/office/drawing/2014/main" id="{7667E465-CDDD-6444-8DB5-B7040241127E}"/>
              </a:ext>
            </a:extLst>
          </p:cNvPr>
          <p:cNvSpPr/>
          <p:nvPr/>
        </p:nvSpPr>
        <p:spPr>
          <a:xfrm>
            <a:off x="8057928" y="157614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8" name="Rectangle 7">
            <a:extLst>
              <a:ext uri="{FF2B5EF4-FFF2-40B4-BE49-F238E27FC236}">
                <a16:creationId xmlns:a16="http://schemas.microsoft.com/office/drawing/2014/main" id="{F6779397-D3AA-4845-BCD0-37B50FB9EE03}"/>
              </a:ext>
            </a:extLst>
          </p:cNvPr>
          <p:cNvSpPr/>
          <p:nvPr/>
        </p:nvSpPr>
        <p:spPr>
          <a:xfrm>
            <a:off x="9369033" y="158312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9" name="Rectangle 8">
            <a:extLst>
              <a:ext uri="{FF2B5EF4-FFF2-40B4-BE49-F238E27FC236}">
                <a16:creationId xmlns:a16="http://schemas.microsoft.com/office/drawing/2014/main" id="{7AC13F47-1835-324D-ABB6-213F6740B4FC}"/>
              </a:ext>
            </a:extLst>
          </p:cNvPr>
          <p:cNvSpPr/>
          <p:nvPr/>
        </p:nvSpPr>
        <p:spPr>
          <a:xfrm>
            <a:off x="10708058" y="158312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0" name="Rectangle 9">
            <a:extLst>
              <a:ext uri="{FF2B5EF4-FFF2-40B4-BE49-F238E27FC236}">
                <a16:creationId xmlns:a16="http://schemas.microsoft.com/office/drawing/2014/main" id="{0C0FBFA7-B1F1-8546-A386-E624DDE60F15}"/>
              </a:ext>
            </a:extLst>
          </p:cNvPr>
          <p:cNvSpPr/>
          <p:nvPr/>
        </p:nvSpPr>
        <p:spPr>
          <a:xfrm>
            <a:off x="8057928" y="225903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11" name="Rectangle 10">
            <a:extLst>
              <a:ext uri="{FF2B5EF4-FFF2-40B4-BE49-F238E27FC236}">
                <a16:creationId xmlns:a16="http://schemas.microsoft.com/office/drawing/2014/main" id="{3CFEE24F-85E6-1F48-89E3-953249F806F1}"/>
              </a:ext>
            </a:extLst>
          </p:cNvPr>
          <p:cNvSpPr/>
          <p:nvPr/>
        </p:nvSpPr>
        <p:spPr>
          <a:xfrm>
            <a:off x="9369033" y="226601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12" name="Rectangle 11">
            <a:extLst>
              <a:ext uri="{FF2B5EF4-FFF2-40B4-BE49-F238E27FC236}">
                <a16:creationId xmlns:a16="http://schemas.microsoft.com/office/drawing/2014/main" id="{100D96B3-E24F-7841-AC42-08DFC4CD5095}"/>
              </a:ext>
            </a:extLst>
          </p:cNvPr>
          <p:cNvSpPr/>
          <p:nvPr/>
        </p:nvSpPr>
        <p:spPr>
          <a:xfrm>
            <a:off x="10708058" y="226601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6" name="Rectangle 15">
            <a:extLst>
              <a:ext uri="{FF2B5EF4-FFF2-40B4-BE49-F238E27FC236}">
                <a16:creationId xmlns:a16="http://schemas.microsoft.com/office/drawing/2014/main" id="{5DF4798A-B985-5C44-B116-BE336D3CF9CD}"/>
              </a:ext>
            </a:extLst>
          </p:cNvPr>
          <p:cNvSpPr/>
          <p:nvPr/>
        </p:nvSpPr>
        <p:spPr>
          <a:xfrm>
            <a:off x="8057928" y="294891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17" name="Rectangle 16">
            <a:extLst>
              <a:ext uri="{FF2B5EF4-FFF2-40B4-BE49-F238E27FC236}">
                <a16:creationId xmlns:a16="http://schemas.microsoft.com/office/drawing/2014/main" id="{BF697DB9-FEAE-AE4F-81DE-23596B79E47F}"/>
              </a:ext>
            </a:extLst>
          </p:cNvPr>
          <p:cNvSpPr/>
          <p:nvPr/>
        </p:nvSpPr>
        <p:spPr>
          <a:xfrm>
            <a:off x="9369033" y="295589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18" name="Rectangle 17">
            <a:extLst>
              <a:ext uri="{FF2B5EF4-FFF2-40B4-BE49-F238E27FC236}">
                <a16:creationId xmlns:a16="http://schemas.microsoft.com/office/drawing/2014/main" id="{0AB54A00-B6EC-3944-9737-404FEADD20BC}"/>
              </a:ext>
            </a:extLst>
          </p:cNvPr>
          <p:cNvSpPr/>
          <p:nvPr/>
        </p:nvSpPr>
        <p:spPr>
          <a:xfrm>
            <a:off x="10708058" y="295589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9" name="Rectangle 18">
            <a:extLst>
              <a:ext uri="{FF2B5EF4-FFF2-40B4-BE49-F238E27FC236}">
                <a16:creationId xmlns:a16="http://schemas.microsoft.com/office/drawing/2014/main" id="{8D4AF17F-3A55-5E4A-BCB0-91782342289D}"/>
              </a:ext>
            </a:extLst>
          </p:cNvPr>
          <p:cNvSpPr/>
          <p:nvPr/>
        </p:nvSpPr>
        <p:spPr>
          <a:xfrm>
            <a:off x="8057928" y="363878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20" name="Rectangle 19">
            <a:extLst>
              <a:ext uri="{FF2B5EF4-FFF2-40B4-BE49-F238E27FC236}">
                <a16:creationId xmlns:a16="http://schemas.microsoft.com/office/drawing/2014/main" id="{884D1629-F8F6-0445-83B5-68215691A876}"/>
              </a:ext>
            </a:extLst>
          </p:cNvPr>
          <p:cNvSpPr/>
          <p:nvPr/>
        </p:nvSpPr>
        <p:spPr>
          <a:xfrm>
            <a:off x="9369033" y="364576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21" name="Rectangle 20">
            <a:extLst>
              <a:ext uri="{FF2B5EF4-FFF2-40B4-BE49-F238E27FC236}">
                <a16:creationId xmlns:a16="http://schemas.microsoft.com/office/drawing/2014/main" id="{72CEA7C9-080D-1D4D-BB69-5BBC787EC2AB}"/>
              </a:ext>
            </a:extLst>
          </p:cNvPr>
          <p:cNvSpPr/>
          <p:nvPr/>
        </p:nvSpPr>
        <p:spPr>
          <a:xfrm>
            <a:off x="10708058" y="364576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22" name="Rectangle 21">
            <a:extLst>
              <a:ext uri="{FF2B5EF4-FFF2-40B4-BE49-F238E27FC236}">
                <a16:creationId xmlns:a16="http://schemas.microsoft.com/office/drawing/2014/main" id="{A5D1A8DA-77E5-DA45-80ED-E94032BE9F5B}"/>
              </a:ext>
            </a:extLst>
          </p:cNvPr>
          <p:cNvSpPr/>
          <p:nvPr/>
        </p:nvSpPr>
        <p:spPr>
          <a:xfrm>
            <a:off x="8057928" y="436218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23" name="Rectangle 22">
            <a:extLst>
              <a:ext uri="{FF2B5EF4-FFF2-40B4-BE49-F238E27FC236}">
                <a16:creationId xmlns:a16="http://schemas.microsoft.com/office/drawing/2014/main" id="{05217A92-5F61-7C4E-8D4B-988E7C636A90}"/>
              </a:ext>
            </a:extLst>
          </p:cNvPr>
          <p:cNvSpPr/>
          <p:nvPr/>
        </p:nvSpPr>
        <p:spPr>
          <a:xfrm>
            <a:off x="9369033" y="436916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24" name="Rectangle 23">
            <a:extLst>
              <a:ext uri="{FF2B5EF4-FFF2-40B4-BE49-F238E27FC236}">
                <a16:creationId xmlns:a16="http://schemas.microsoft.com/office/drawing/2014/main" id="{C60284CD-E5BC-5B4C-97CC-5267140E7F31}"/>
              </a:ext>
            </a:extLst>
          </p:cNvPr>
          <p:cNvSpPr/>
          <p:nvPr/>
        </p:nvSpPr>
        <p:spPr>
          <a:xfrm>
            <a:off x="10708058" y="436916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Tree>
    <p:extLst>
      <p:ext uri="{BB962C8B-B14F-4D97-AF65-F5344CB8AC3E}">
        <p14:creationId xmlns:p14="http://schemas.microsoft.com/office/powerpoint/2010/main" val="353288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EBAC4-EE36-4FED-BEBE-532136F7282B}"/>
              </a:ext>
            </a:extLst>
          </p:cNvPr>
          <p:cNvSpPr txBox="1"/>
          <p:nvPr/>
        </p:nvSpPr>
        <p:spPr>
          <a:xfrm>
            <a:off x="1015139" y="1991532"/>
            <a:ext cx="3200400" cy="369332"/>
          </a:xfrm>
          <a:prstGeom prst="rect">
            <a:avLst/>
          </a:prstGeom>
          <a:noFill/>
          <a:ln w="12700">
            <a:solidFill>
              <a:schemeClr val="accent4">
                <a:lumMod val="60000"/>
                <a:lumOff val="40000"/>
              </a:schemeClr>
            </a:solidFill>
          </a:ln>
        </p:spPr>
        <p:txBody>
          <a:bodyPr wrap="square" rtlCol="0">
            <a:spAutoFit/>
          </a:bodyPr>
          <a:lstStyle/>
          <a:p>
            <a:r>
              <a:rPr lang="en-US" sz="18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404586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C03F6-C2FD-2E44-AC56-0BDE90EC2737}"/>
              </a:ext>
            </a:extLst>
          </p:cNvPr>
          <p:cNvSpPr txBox="1"/>
          <p:nvPr/>
        </p:nvSpPr>
        <p:spPr>
          <a:xfrm>
            <a:off x="7827136" y="626870"/>
            <a:ext cx="3978783"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3" name="TextBox 2">
            <a:extLst>
              <a:ext uri="{FF2B5EF4-FFF2-40B4-BE49-F238E27FC236}">
                <a16:creationId xmlns:a16="http://schemas.microsoft.com/office/drawing/2014/main" id="{6F639382-D83A-7045-893D-8575E6DFD006}"/>
              </a:ext>
            </a:extLst>
          </p:cNvPr>
          <p:cNvSpPr txBox="1"/>
          <p:nvPr/>
        </p:nvSpPr>
        <p:spPr>
          <a:xfrm>
            <a:off x="7827135" y="1622550"/>
            <a:ext cx="3978783"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4" name="TextBox 3">
            <a:extLst>
              <a:ext uri="{FF2B5EF4-FFF2-40B4-BE49-F238E27FC236}">
                <a16:creationId xmlns:a16="http://schemas.microsoft.com/office/drawing/2014/main" id="{C14752CA-617C-9348-A20E-CA6A647A071D}"/>
              </a:ext>
            </a:extLst>
          </p:cNvPr>
          <p:cNvSpPr txBox="1"/>
          <p:nvPr/>
        </p:nvSpPr>
        <p:spPr>
          <a:xfrm>
            <a:off x="7827135" y="2618230"/>
            <a:ext cx="3978783"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5" name="TextBox 4">
            <a:extLst>
              <a:ext uri="{FF2B5EF4-FFF2-40B4-BE49-F238E27FC236}">
                <a16:creationId xmlns:a16="http://schemas.microsoft.com/office/drawing/2014/main" id="{812C060D-9BC1-8746-86CB-8F1B8259EA8D}"/>
              </a:ext>
            </a:extLst>
          </p:cNvPr>
          <p:cNvSpPr txBox="1"/>
          <p:nvPr/>
        </p:nvSpPr>
        <p:spPr>
          <a:xfrm>
            <a:off x="4464175" y="3827270"/>
            <a:ext cx="3237105"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Here</a:t>
            </a:r>
          </a:p>
        </p:txBody>
      </p:sp>
      <p:sp>
        <p:nvSpPr>
          <p:cNvPr id="6" name="TextBox 5">
            <a:extLst>
              <a:ext uri="{FF2B5EF4-FFF2-40B4-BE49-F238E27FC236}">
                <a16:creationId xmlns:a16="http://schemas.microsoft.com/office/drawing/2014/main" id="{EE1B4569-2A2C-6F46-829E-0D8EDA9565B1}"/>
              </a:ext>
            </a:extLst>
          </p:cNvPr>
          <p:cNvSpPr txBox="1"/>
          <p:nvPr/>
        </p:nvSpPr>
        <p:spPr>
          <a:xfrm>
            <a:off x="4464174" y="4731510"/>
            <a:ext cx="3237105"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Here</a:t>
            </a:r>
          </a:p>
        </p:txBody>
      </p:sp>
      <p:sp>
        <p:nvSpPr>
          <p:cNvPr id="7" name="TextBox 6">
            <a:extLst>
              <a:ext uri="{FF2B5EF4-FFF2-40B4-BE49-F238E27FC236}">
                <a16:creationId xmlns:a16="http://schemas.microsoft.com/office/drawing/2014/main" id="{8FBA65F2-B6AC-434B-8936-D49A81FBA4EE}"/>
              </a:ext>
            </a:extLst>
          </p:cNvPr>
          <p:cNvSpPr txBox="1"/>
          <p:nvPr/>
        </p:nvSpPr>
        <p:spPr>
          <a:xfrm>
            <a:off x="7827134" y="3827269"/>
            <a:ext cx="4080385"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Here</a:t>
            </a:r>
          </a:p>
        </p:txBody>
      </p:sp>
      <p:sp>
        <p:nvSpPr>
          <p:cNvPr id="8" name="TextBox 7">
            <a:extLst>
              <a:ext uri="{FF2B5EF4-FFF2-40B4-BE49-F238E27FC236}">
                <a16:creationId xmlns:a16="http://schemas.microsoft.com/office/drawing/2014/main" id="{C0FC494E-A8ED-9E4B-AB8A-EA56B1DEC0CE}"/>
              </a:ext>
            </a:extLst>
          </p:cNvPr>
          <p:cNvSpPr txBox="1"/>
          <p:nvPr/>
        </p:nvSpPr>
        <p:spPr>
          <a:xfrm>
            <a:off x="7827133" y="4728531"/>
            <a:ext cx="4080385"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Here</a:t>
            </a:r>
          </a:p>
        </p:txBody>
      </p:sp>
    </p:spTree>
    <p:extLst>
      <p:ext uri="{BB962C8B-B14F-4D97-AF65-F5344CB8AC3E}">
        <p14:creationId xmlns:p14="http://schemas.microsoft.com/office/powerpoint/2010/main" val="179813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2ED5F3-A3C2-4C42-B81F-0128A2772E9C}"/>
              </a:ext>
            </a:extLst>
          </p:cNvPr>
          <p:cNvSpPr txBox="1"/>
          <p:nvPr/>
        </p:nvSpPr>
        <p:spPr>
          <a:xfrm>
            <a:off x="5106208" y="1200251"/>
            <a:ext cx="6586780" cy="307777"/>
          </a:xfrm>
          <a:prstGeom prst="rect">
            <a:avLst/>
          </a:prstGeom>
          <a:noFill/>
          <a:ln w="12700">
            <a:solidFill>
              <a:schemeClr val="accent4">
                <a:lumMod val="60000"/>
                <a:lumOff val="40000"/>
              </a:schemeClr>
            </a:solidFill>
          </a:ln>
        </p:spPr>
        <p:txBody>
          <a:bodyPr wrap="square" rtlCol="0">
            <a:spAutoFit/>
          </a:bodyPr>
          <a:lstStyle/>
          <a:p>
            <a:r>
              <a:rPr lang="en-US" sz="1400">
                <a:solidFill>
                  <a:schemeClr val="tx1">
                    <a:lumMod val="50000"/>
                    <a:lumOff val="50000"/>
                  </a:schemeClr>
                </a:solidFill>
                <a:latin typeface="Verdana" panose="020B0604030504040204" pitchFamily="34" charset="0"/>
              </a:rPr>
              <a:t>Type your answer here</a:t>
            </a:r>
            <a:endParaRPr lang="en-US" sz="1400" dirty="0">
              <a:solidFill>
                <a:schemeClr val="tx1">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2157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AACA6-85AE-49D4-B18A-BD9CC90CFC58}"/>
              </a:ext>
            </a:extLst>
          </p:cNvPr>
          <p:cNvSpPr txBox="1"/>
          <p:nvPr/>
        </p:nvSpPr>
        <p:spPr>
          <a:xfrm>
            <a:off x="4579324" y="1312664"/>
            <a:ext cx="7377450" cy="954107"/>
          </a:xfrm>
          <a:prstGeom prst="rect">
            <a:avLst/>
          </a:prstGeom>
          <a:noFill/>
          <a:ln>
            <a:solidFill>
              <a:schemeClr val="accent1"/>
            </a:solidFill>
          </a:ln>
        </p:spPr>
        <p:txBody>
          <a:bodyPr wrap="square" rtlCol="0">
            <a:spAutoFit/>
          </a:bodyPr>
          <a:lstStyle/>
          <a:p>
            <a:r>
              <a:rPr lang="en-US" sz="1400" dirty="0">
                <a:solidFill>
                  <a:schemeClr val="bg2">
                    <a:lumMod val="75000"/>
                  </a:schemeClr>
                </a:solidFill>
                <a:latin typeface="Verdana" panose="020B0604030504040204" pitchFamily="34" charset="0"/>
                <a:ea typeface="Verdana" panose="020B0604030504040204" pitchFamily="34" charset="0"/>
              </a:rPr>
              <a:t>Type your answer here</a:t>
            </a: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9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47346D-02E9-4497-91A6-776BAA2AE662}"/>
              </a:ext>
            </a:extLst>
          </p:cNvPr>
          <p:cNvSpPr txBox="1"/>
          <p:nvPr/>
        </p:nvSpPr>
        <p:spPr>
          <a:xfrm>
            <a:off x="408561" y="1943527"/>
            <a:ext cx="3433864" cy="307777"/>
          </a:xfrm>
          <a:prstGeom prst="rect">
            <a:avLst/>
          </a:prstGeom>
          <a:solidFill>
            <a:schemeClr val="bg1"/>
          </a:solidFill>
          <a:ln w="12700">
            <a:solidFill>
              <a:schemeClr val="accent4">
                <a:lumMod val="60000"/>
                <a:lumOff val="40000"/>
              </a:schemeClr>
            </a:solidFill>
          </a:ln>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10" name="TextBox 9">
            <a:extLst>
              <a:ext uri="{FF2B5EF4-FFF2-40B4-BE49-F238E27FC236}">
                <a16:creationId xmlns:a16="http://schemas.microsoft.com/office/drawing/2014/main" id="{5C00EDD8-90DB-449A-8CA5-57BE58BDB1C1}"/>
              </a:ext>
            </a:extLst>
          </p:cNvPr>
          <p:cNvSpPr txBox="1"/>
          <p:nvPr/>
        </p:nvSpPr>
        <p:spPr>
          <a:xfrm>
            <a:off x="408560" y="3930435"/>
            <a:ext cx="3433864"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324920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8F8C95-4DD7-49B5-9CFE-67C173E291F2}"/>
              </a:ext>
            </a:extLst>
          </p:cNvPr>
          <p:cNvSpPr txBox="1"/>
          <p:nvPr/>
        </p:nvSpPr>
        <p:spPr>
          <a:xfrm>
            <a:off x="275396" y="824940"/>
            <a:ext cx="3433864"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3" name="TextBox 2">
            <a:extLst>
              <a:ext uri="{FF2B5EF4-FFF2-40B4-BE49-F238E27FC236}">
                <a16:creationId xmlns:a16="http://schemas.microsoft.com/office/drawing/2014/main" id="{912120AB-85EB-4A88-A94D-2FCA258AC6C6}"/>
              </a:ext>
            </a:extLst>
          </p:cNvPr>
          <p:cNvSpPr txBox="1"/>
          <p:nvPr/>
        </p:nvSpPr>
        <p:spPr>
          <a:xfrm>
            <a:off x="275396" y="3619877"/>
            <a:ext cx="1871119" cy="523220"/>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149330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108B34-043A-4B93-8F0C-5D99DCAF3C78}"/>
              </a:ext>
            </a:extLst>
          </p:cNvPr>
          <p:cNvSpPr txBox="1"/>
          <p:nvPr/>
        </p:nvSpPr>
        <p:spPr>
          <a:xfrm>
            <a:off x="203397" y="782851"/>
            <a:ext cx="3802914"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8" name="TextBox 7">
            <a:extLst>
              <a:ext uri="{FF2B5EF4-FFF2-40B4-BE49-F238E27FC236}">
                <a16:creationId xmlns:a16="http://schemas.microsoft.com/office/drawing/2014/main" id="{8E0C7610-194E-4347-B907-BC2A0784E27C}"/>
              </a:ext>
            </a:extLst>
          </p:cNvPr>
          <p:cNvSpPr txBox="1"/>
          <p:nvPr/>
        </p:nvSpPr>
        <p:spPr>
          <a:xfrm>
            <a:off x="216023" y="2390030"/>
            <a:ext cx="3790288"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a:solidFill>
                  <a:schemeClr val="tx1">
                    <a:lumMod val="50000"/>
                    <a:lumOff val="50000"/>
                  </a:schemeClr>
                </a:solidFill>
                <a:latin typeface="Verdana" panose="020B0604030504040204" pitchFamily="34" charset="0"/>
              </a:rPr>
              <a:t>Type your answer here</a:t>
            </a:r>
            <a:endParaRPr lang="en-US" dirty="0"/>
          </a:p>
        </p:txBody>
      </p:sp>
      <p:sp>
        <p:nvSpPr>
          <p:cNvPr id="10" name="TextBox 9">
            <a:extLst>
              <a:ext uri="{FF2B5EF4-FFF2-40B4-BE49-F238E27FC236}">
                <a16:creationId xmlns:a16="http://schemas.microsoft.com/office/drawing/2014/main" id="{8C3E7040-E0E7-443B-871B-6EACCCB292E8}"/>
              </a:ext>
            </a:extLst>
          </p:cNvPr>
          <p:cNvSpPr txBox="1"/>
          <p:nvPr/>
        </p:nvSpPr>
        <p:spPr>
          <a:xfrm>
            <a:off x="216022" y="3997210"/>
            <a:ext cx="3790289"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233059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CABDBC-2AC2-43DC-9E53-C39FD6156EE7}"/>
              </a:ext>
            </a:extLst>
          </p:cNvPr>
          <p:cNvSpPr txBox="1"/>
          <p:nvPr/>
        </p:nvSpPr>
        <p:spPr>
          <a:xfrm>
            <a:off x="5664630" y="3053166"/>
            <a:ext cx="6114082" cy="307777"/>
          </a:xfrm>
          <a:prstGeom prst="rect">
            <a:avLst/>
          </a:prstGeom>
          <a:no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endParaRPr lang="en-US" sz="1400" dirty="0"/>
          </a:p>
        </p:txBody>
      </p:sp>
    </p:spTree>
    <p:extLst>
      <p:ext uri="{BB962C8B-B14F-4D97-AF65-F5344CB8AC3E}">
        <p14:creationId xmlns:p14="http://schemas.microsoft.com/office/powerpoint/2010/main" val="335159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FAFC78-0DF9-42B7-BA82-95BEA6F7E828}"/>
              </a:ext>
            </a:extLst>
          </p:cNvPr>
          <p:cNvSpPr txBox="1"/>
          <p:nvPr/>
        </p:nvSpPr>
        <p:spPr>
          <a:xfrm>
            <a:off x="8389586" y="798307"/>
            <a:ext cx="3433864"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3" name="TextBox 2">
            <a:extLst>
              <a:ext uri="{FF2B5EF4-FFF2-40B4-BE49-F238E27FC236}">
                <a16:creationId xmlns:a16="http://schemas.microsoft.com/office/drawing/2014/main" id="{160465CF-A03C-4D34-9166-732631A2E580}"/>
              </a:ext>
            </a:extLst>
          </p:cNvPr>
          <p:cNvSpPr txBox="1"/>
          <p:nvPr/>
        </p:nvSpPr>
        <p:spPr>
          <a:xfrm>
            <a:off x="8389586" y="2999970"/>
            <a:ext cx="3433864"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15296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66BD2-C37F-49CC-B578-C5D8A5CF54FB}"/>
              </a:ext>
            </a:extLst>
          </p:cNvPr>
          <p:cNvSpPr txBox="1"/>
          <p:nvPr/>
        </p:nvSpPr>
        <p:spPr>
          <a:xfrm>
            <a:off x="5024949" y="1881383"/>
            <a:ext cx="2343517" cy="307777"/>
          </a:xfrm>
          <a:prstGeom prst="rect">
            <a:avLst/>
          </a:prstGeom>
          <a:solidFill>
            <a:schemeClr val="bg1"/>
          </a:solidFill>
          <a:ln w="12700">
            <a:solidFill>
              <a:schemeClr val="accent4">
                <a:lumMod val="60000"/>
                <a:lumOff val="40000"/>
              </a:schemeClr>
            </a:solidFill>
          </a:ln>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3" name="TextBox 2">
            <a:extLst>
              <a:ext uri="{FF2B5EF4-FFF2-40B4-BE49-F238E27FC236}">
                <a16:creationId xmlns:a16="http://schemas.microsoft.com/office/drawing/2014/main" id="{71EA713C-A32A-4250-8EB4-ABC631C77D46}"/>
              </a:ext>
            </a:extLst>
          </p:cNvPr>
          <p:cNvSpPr txBox="1"/>
          <p:nvPr/>
        </p:nvSpPr>
        <p:spPr>
          <a:xfrm>
            <a:off x="5060459" y="3564756"/>
            <a:ext cx="2272495" cy="307777"/>
          </a:xfrm>
          <a:prstGeom prst="rect">
            <a:avLst/>
          </a:prstGeom>
          <a:solidFill>
            <a:schemeClr val="bg1"/>
          </a:solidFill>
          <a:ln w="12700">
            <a:solidFill>
              <a:schemeClr val="accent4">
                <a:lumMod val="60000"/>
                <a:lumOff val="40000"/>
              </a:schemeClr>
            </a:solidFill>
          </a:ln>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84382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36ED37-966C-47C8-93A3-52D5EF29F67D}"/>
              </a:ext>
            </a:extLst>
          </p:cNvPr>
          <p:cNvSpPr txBox="1"/>
          <p:nvPr/>
        </p:nvSpPr>
        <p:spPr>
          <a:xfrm>
            <a:off x="622382" y="4058258"/>
            <a:ext cx="2743200"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
        <p:nvSpPr>
          <p:cNvPr id="3" name="TextBox 2">
            <a:extLst>
              <a:ext uri="{FF2B5EF4-FFF2-40B4-BE49-F238E27FC236}">
                <a16:creationId xmlns:a16="http://schemas.microsoft.com/office/drawing/2014/main" id="{4F40859F-62D9-43E1-A1BD-AF4614BE0EF0}"/>
              </a:ext>
            </a:extLst>
          </p:cNvPr>
          <p:cNvSpPr txBox="1"/>
          <p:nvPr/>
        </p:nvSpPr>
        <p:spPr>
          <a:xfrm>
            <a:off x="4421376" y="4212147"/>
            <a:ext cx="2743200" cy="307777"/>
          </a:xfrm>
          <a:prstGeom prst="rect">
            <a:avLst/>
          </a:prstGeom>
          <a:solidFill>
            <a:schemeClr val="bg1"/>
          </a:solidFill>
          <a:ln w="12700">
            <a:solidFill>
              <a:schemeClr val="accent4">
                <a:lumMod val="60000"/>
                <a:lumOff val="40000"/>
              </a:schemeClr>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400" dirty="0">
                <a:solidFill>
                  <a:schemeClr val="tx1">
                    <a:lumMod val="50000"/>
                    <a:lumOff val="50000"/>
                  </a:schemeClr>
                </a:solidFill>
                <a:latin typeface="Verdana" panose="020B0604030504040204" pitchFamily="34" charset="0"/>
              </a:rPr>
              <a:t>Type your answer here</a:t>
            </a:r>
            <a:endParaRPr lang="en-US" dirty="0"/>
          </a:p>
        </p:txBody>
      </p:sp>
    </p:spTree>
    <p:extLst>
      <p:ext uri="{BB962C8B-B14F-4D97-AF65-F5344CB8AC3E}">
        <p14:creationId xmlns:p14="http://schemas.microsoft.com/office/powerpoint/2010/main" val="1789699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8242" y="1901031"/>
            <a:ext cx="2402032" cy="658425"/>
          </a:xfrm>
          <a:prstGeom prst="rect">
            <a:avLst/>
          </a:prstGeom>
        </p:spPr>
      </p:pic>
      <p:pic>
        <p:nvPicPr>
          <p:cNvPr id="3" name="Picture 2"/>
          <p:cNvPicPr>
            <a:picLocks noChangeAspect="1"/>
          </p:cNvPicPr>
          <p:nvPr/>
        </p:nvPicPr>
        <p:blipFill>
          <a:blip r:embed="rId3"/>
          <a:stretch>
            <a:fillRect/>
          </a:stretch>
        </p:blipFill>
        <p:spPr>
          <a:xfrm>
            <a:off x="858242" y="4275737"/>
            <a:ext cx="2402032" cy="701101"/>
          </a:xfrm>
          <a:prstGeom prst="rect">
            <a:avLst/>
          </a:prstGeom>
        </p:spPr>
      </p:pic>
      <p:pic>
        <p:nvPicPr>
          <p:cNvPr id="4" name="Picture 3"/>
          <p:cNvPicPr>
            <a:picLocks noChangeAspect="1"/>
          </p:cNvPicPr>
          <p:nvPr/>
        </p:nvPicPr>
        <p:blipFill>
          <a:blip r:embed="rId4"/>
          <a:stretch>
            <a:fillRect/>
          </a:stretch>
        </p:blipFill>
        <p:spPr>
          <a:xfrm>
            <a:off x="858242" y="3067046"/>
            <a:ext cx="2402032" cy="701101"/>
          </a:xfrm>
          <a:prstGeom prst="rect">
            <a:avLst/>
          </a:prstGeom>
        </p:spPr>
      </p:pic>
    </p:spTree>
    <p:extLst>
      <p:ext uri="{BB962C8B-B14F-4D97-AF65-F5344CB8AC3E}">
        <p14:creationId xmlns:p14="http://schemas.microsoft.com/office/powerpoint/2010/main" val="626833470"/>
      </p:ext>
    </p:extLst>
  </p:cSld>
  <p:clrMapOvr>
    <a:masterClrMapping/>
  </p:clrMapOvr>
</p:sld>
</file>

<file path=ppt/theme/theme1.xml><?xml version="1.0" encoding="utf-8"?>
<a:theme xmlns:a="http://schemas.openxmlformats.org/drawingml/2006/main" name="Copyrigh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f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igh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B -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st Loo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ink About I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B0685B-32A8-4D29-833A-B4FE457C8BB0}"/>
</file>

<file path=customXml/itemProps2.xml><?xml version="1.0" encoding="utf-8"?>
<ds:datastoreItem xmlns:ds="http://schemas.openxmlformats.org/officeDocument/2006/customXml" ds:itemID="{8D56654C-EDB4-441F-9461-13D70459223F}">
  <ds:schemaRefs>
    <ds:schemaRef ds:uri="http://purl.org/dc/dcmitype/"/>
    <ds:schemaRef ds:uri="http://purl.org/dc/elements/1.1/"/>
    <ds:schemaRef ds:uri="http://schemas.microsoft.com/office/2006/documentManagement/types"/>
    <ds:schemaRef ds:uri="8f659357-f805-491c-ad0b-5621b2de6466"/>
    <ds:schemaRef ds:uri="http://www.w3.org/XML/1998/namespace"/>
    <ds:schemaRef ds:uri="d5c732d2-f217-444a-91d8-37c5714ca695"/>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830B658-4E23-439E-B527-48250DED31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2849</TotalTime>
  <Words>132</Words>
  <Application>Microsoft Office PowerPoint</Application>
  <PresentationFormat>Custom</PresentationFormat>
  <Paragraphs>50</Paragraphs>
  <Slides>18</Slides>
  <Notes>2</Notes>
  <HiddenSlides>0</HiddenSlides>
  <MMClips>0</MMClips>
  <ScaleCrop>false</ScaleCrop>
  <HeadingPairs>
    <vt:vector size="6" baseType="variant">
      <vt:variant>
        <vt:lpstr>Fonts Used</vt:lpstr>
      </vt:variant>
      <vt:variant>
        <vt:i4>2</vt:i4>
      </vt:variant>
      <vt:variant>
        <vt:lpstr>Theme</vt:lpstr>
      </vt:variant>
      <vt:variant>
        <vt:i4>7</vt:i4>
      </vt:variant>
      <vt:variant>
        <vt:lpstr>Slide Titles</vt:lpstr>
      </vt:variant>
      <vt:variant>
        <vt:i4>18</vt:i4>
      </vt:variant>
    </vt:vector>
  </HeadingPairs>
  <TitlesOfParts>
    <vt:vector size="27" baseType="lpstr">
      <vt:lpstr>Arial</vt:lpstr>
      <vt:lpstr>Verdana</vt:lpstr>
      <vt:lpstr>Copyright Only</vt:lpstr>
      <vt:lpstr>Left Block</vt:lpstr>
      <vt:lpstr>Right Block</vt:lpstr>
      <vt:lpstr>INB - Sidebar Left</vt:lpstr>
      <vt:lpstr>Last Look</vt:lpstr>
      <vt:lpstr>Think About It Master</vt:lpstr>
      <vt:lpstr>5_Custom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Boundaries</dc:title>
  <dc:creator>Ali Stone</dc:creator>
  <cp:lastModifiedBy>BAKER Mark [Southern River College]</cp:lastModifiedBy>
  <cp:revision>213</cp:revision>
  <dcterms:created xsi:type="dcterms:W3CDTF">2020-06-02T18:01:15Z</dcterms:created>
  <dcterms:modified xsi:type="dcterms:W3CDTF">2023-03-12T02:44:02Z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y fmtid="{D5CDD505-2E9C-101B-9397-08002B2CF9AE}" pid="9" name="MediaServiceImageTags">
    <vt:lpwstr/>
  </property>
  <property fmtid="{D5CDD505-2E9C-101B-9397-08002B2CF9AE}" pid="10" name="_SourceUrl">
    <vt:lpwstr/>
  </property>
  <property fmtid="{D5CDD505-2E9C-101B-9397-08002B2CF9AE}" pid="11" name="_SharedFileIndex">
    <vt:lpwstr/>
  </property>
</Properties>
</file>